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40"/>
  </p:notesMasterIdLst>
  <p:sldIdLst>
    <p:sldId id="256" r:id="rId2"/>
    <p:sldId id="262" r:id="rId3"/>
    <p:sldId id="263" r:id="rId4"/>
    <p:sldId id="265" r:id="rId5"/>
    <p:sldId id="266" r:id="rId6"/>
    <p:sldId id="267" r:id="rId7"/>
    <p:sldId id="331" r:id="rId8"/>
    <p:sldId id="338" r:id="rId9"/>
    <p:sldId id="332" r:id="rId10"/>
    <p:sldId id="333" r:id="rId11"/>
    <p:sldId id="335" r:id="rId12"/>
    <p:sldId id="336" r:id="rId13"/>
    <p:sldId id="337" r:id="rId14"/>
    <p:sldId id="258" r:id="rId15"/>
    <p:sldId id="403" r:id="rId16"/>
    <p:sldId id="404" r:id="rId17"/>
    <p:sldId id="259" r:id="rId18"/>
    <p:sldId id="405" r:id="rId19"/>
    <p:sldId id="406" r:id="rId20"/>
    <p:sldId id="411" r:id="rId21"/>
    <p:sldId id="412" r:id="rId22"/>
    <p:sldId id="413" r:id="rId23"/>
    <p:sldId id="417" r:id="rId24"/>
    <p:sldId id="418" r:id="rId25"/>
    <p:sldId id="423" r:id="rId26"/>
    <p:sldId id="424" r:id="rId27"/>
    <p:sldId id="425" r:id="rId28"/>
    <p:sldId id="427" r:id="rId29"/>
    <p:sldId id="433" r:id="rId30"/>
    <p:sldId id="437" r:id="rId31"/>
    <p:sldId id="440" r:id="rId32"/>
    <p:sldId id="443" r:id="rId33"/>
    <p:sldId id="444" r:id="rId34"/>
    <p:sldId id="445" r:id="rId35"/>
    <p:sldId id="453" r:id="rId36"/>
    <p:sldId id="454" r:id="rId37"/>
    <p:sldId id="455" r:id="rId38"/>
    <p:sldId id="456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67458" autoAdjust="0"/>
  </p:normalViewPr>
  <p:slideViewPr>
    <p:cSldViewPr snapToGrid="0">
      <p:cViewPr varScale="1">
        <p:scale>
          <a:sx n="53" d="100"/>
          <a:sy n="53" d="100"/>
        </p:scale>
        <p:origin x="-96" y="-474"/>
      </p:cViewPr>
      <p:guideLst>
        <p:guide orient="horz" pos="2160"/>
        <p:guide pos="38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87FC7-2156-44EB-9D02-8F246065857C}" type="doc">
      <dgm:prSet loTypeId="urn:diagrams.loki3.com/VaryingWidthList+Icon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CA"/>
        </a:p>
      </dgm:t>
    </dgm:pt>
    <dgm:pt modelId="{A5D688E9-EF68-4FA6-8BD4-B9439D654458}">
      <dgm:prSet phldrT="[Text]"/>
      <dgm:spPr/>
      <dgm:t>
        <a:bodyPr/>
        <a:lstStyle/>
        <a:p>
          <a:pPr algn="ctr"/>
          <a:r>
            <a:rPr lang="en-CA" dirty="0"/>
            <a:t>Paragraph 1: </a:t>
          </a:r>
          <a:r>
            <a:rPr lang="en-CA" dirty="0" smtClean="0"/>
            <a:t>Introduction</a:t>
          </a:r>
          <a:endParaRPr lang="en-CA" dirty="0"/>
        </a:p>
      </dgm:t>
    </dgm:pt>
    <dgm:pt modelId="{6976BEA7-80BB-4454-B096-251C11BF7500}" type="parTrans" cxnId="{23E8ED82-7BC2-4918-AC1F-71F057AB2F73}">
      <dgm:prSet/>
      <dgm:spPr/>
      <dgm:t>
        <a:bodyPr/>
        <a:lstStyle/>
        <a:p>
          <a:pPr algn="ctr"/>
          <a:endParaRPr lang="en-CA"/>
        </a:p>
      </dgm:t>
    </dgm:pt>
    <dgm:pt modelId="{9BE5B296-D0D3-4DC0-AC63-77411B5B9E29}" type="sibTrans" cxnId="{23E8ED82-7BC2-4918-AC1F-71F057AB2F73}">
      <dgm:prSet/>
      <dgm:spPr/>
      <dgm:t>
        <a:bodyPr/>
        <a:lstStyle/>
        <a:p>
          <a:pPr algn="ctr"/>
          <a:endParaRPr lang="en-CA"/>
        </a:p>
      </dgm:t>
    </dgm:pt>
    <dgm:pt modelId="{0E3564DB-6D88-491C-9305-07E9BAC64758}">
      <dgm:prSet phldrT="[Text]"/>
      <dgm:spPr>
        <a:solidFill>
          <a:srgbClr val="92D050"/>
        </a:solidFill>
      </dgm:spPr>
      <dgm:t>
        <a:bodyPr/>
        <a:lstStyle/>
        <a:p>
          <a:pPr algn="ctr"/>
          <a:r>
            <a:rPr lang="en-CA" dirty="0"/>
            <a:t>Paragraph 2: </a:t>
          </a:r>
          <a:r>
            <a:rPr lang="en-CA" dirty="0" smtClean="0"/>
            <a:t>Body Paragraph</a:t>
          </a:r>
          <a:endParaRPr lang="en-CA" dirty="0"/>
        </a:p>
      </dgm:t>
    </dgm:pt>
    <dgm:pt modelId="{CDDA00FC-E49E-4FCE-B4F4-162720E627A1}" type="parTrans" cxnId="{CC3B3C03-7348-4DCA-856A-67BCB7579AA0}">
      <dgm:prSet/>
      <dgm:spPr/>
      <dgm:t>
        <a:bodyPr/>
        <a:lstStyle/>
        <a:p>
          <a:pPr algn="ctr"/>
          <a:endParaRPr lang="en-CA"/>
        </a:p>
      </dgm:t>
    </dgm:pt>
    <dgm:pt modelId="{21E0E430-DCDB-4A48-9FA1-CB9C515D5A03}" type="sibTrans" cxnId="{CC3B3C03-7348-4DCA-856A-67BCB7579AA0}">
      <dgm:prSet/>
      <dgm:spPr/>
      <dgm:t>
        <a:bodyPr/>
        <a:lstStyle/>
        <a:p>
          <a:pPr algn="ctr"/>
          <a:endParaRPr lang="en-CA"/>
        </a:p>
      </dgm:t>
    </dgm:pt>
    <dgm:pt modelId="{6697071C-C896-4388-A926-AA1AEC5C8ACD}">
      <dgm:prSet phldrT="[Text]"/>
      <dgm:spPr>
        <a:solidFill>
          <a:srgbClr val="92D050"/>
        </a:solidFill>
      </dgm:spPr>
      <dgm:t>
        <a:bodyPr/>
        <a:lstStyle/>
        <a:p>
          <a:pPr algn="ctr"/>
          <a:r>
            <a:rPr lang="en-CA" dirty="0"/>
            <a:t>Paragraph </a:t>
          </a:r>
          <a:r>
            <a:rPr lang="en-CA" dirty="0" smtClean="0"/>
            <a:t>3: Body Paragraph</a:t>
          </a:r>
          <a:endParaRPr lang="en-CA" dirty="0"/>
        </a:p>
      </dgm:t>
    </dgm:pt>
    <dgm:pt modelId="{E3D919A9-3C75-4577-B850-31AD54B0DC20}" type="parTrans" cxnId="{65C1CB2B-073B-4C0E-AD1F-B0865495BFA6}">
      <dgm:prSet/>
      <dgm:spPr/>
      <dgm:t>
        <a:bodyPr/>
        <a:lstStyle/>
        <a:p>
          <a:pPr algn="ctr"/>
          <a:endParaRPr lang="en-CA"/>
        </a:p>
      </dgm:t>
    </dgm:pt>
    <dgm:pt modelId="{FED8B5FE-9BE7-4A29-85E3-08BCCC63A449}" type="sibTrans" cxnId="{65C1CB2B-073B-4C0E-AD1F-B0865495BFA6}">
      <dgm:prSet/>
      <dgm:spPr/>
      <dgm:t>
        <a:bodyPr/>
        <a:lstStyle/>
        <a:p>
          <a:pPr algn="ctr"/>
          <a:endParaRPr lang="en-CA"/>
        </a:p>
      </dgm:t>
    </dgm:pt>
    <dgm:pt modelId="{46829B95-1606-47CF-9001-59663AD14EFE}">
      <dgm:prSet phldrT="[Text]"/>
      <dgm:spPr/>
      <dgm:t>
        <a:bodyPr/>
        <a:lstStyle/>
        <a:p>
          <a:pPr algn="ctr"/>
          <a:r>
            <a:rPr lang="en-CA" dirty="0" smtClean="0"/>
            <a:t>Last Paragraph: Conclusion</a:t>
          </a:r>
          <a:endParaRPr lang="en-CA" dirty="0"/>
        </a:p>
      </dgm:t>
    </dgm:pt>
    <dgm:pt modelId="{CDAAA4AA-BAE6-4925-B70A-159F6BCA42D9}" type="parTrans" cxnId="{810F651D-92B1-4DA6-9D7C-4B54AFB12D7C}">
      <dgm:prSet/>
      <dgm:spPr/>
      <dgm:t>
        <a:bodyPr/>
        <a:lstStyle/>
        <a:p>
          <a:pPr algn="ctr"/>
          <a:endParaRPr lang="en-CA"/>
        </a:p>
      </dgm:t>
    </dgm:pt>
    <dgm:pt modelId="{DBED9E20-72D4-42BC-B0E5-6292C8AB3C94}" type="sibTrans" cxnId="{810F651D-92B1-4DA6-9D7C-4B54AFB12D7C}">
      <dgm:prSet/>
      <dgm:spPr/>
      <dgm:t>
        <a:bodyPr/>
        <a:lstStyle/>
        <a:p>
          <a:pPr algn="ctr"/>
          <a:endParaRPr lang="en-CA"/>
        </a:p>
      </dgm:t>
    </dgm:pt>
    <dgm:pt modelId="{3F9F865F-9107-4BD5-9E1C-5926AC50B09B}">
      <dgm:prSet phldrT="[Text]"/>
      <dgm:spPr>
        <a:solidFill>
          <a:srgbClr val="92D050"/>
        </a:solidFill>
      </dgm:spPr>
      <dgm:t>
        <a:bodyPr/>
        <a:lstStyle/>
        <a:p>
          <a:pPr algn="ctr"/>
          <a:r>
            <a:rPr lang="en-CA" dirty="0" smtClean="0"/>
            <a:t>Paragraph 4: Body Paragraph</a:t>
          </a:r>
          <a:endParaRPr lang="en-CA" dirty="0"/>
        </a:p>
      </dgm:t>
    </dgm:pt>
    <dgm:pt modelId="{75A914B0-DF67-4D6C-8DD0-5AB9F6DF3019}" type="parTrans" cxnId="{8F3F8DDB-8A84-46FF-9C7E-CFD351552D22}">
      <dgm:prSet/>
      <dgm:spPr/>
      <dgm:t>
        <a:bodyPr/>
        <a:lstStyle/>
        <a:p>
          <a:endParaRPr lang="en-US"/>
        </a:p>
      </dgm:t>
    </dgm:pt>
    <dgm:pt modelId="{9ED355B8-E4DF-4C9D-A471-5D2B68855197}" type="sibTrans" cxnId="{8F3F8DDB-8A84-46FF-9C7E-CFD351552D22}">
      <dgm:prSet/>
      <dgm:spPr/>
      <dgm:t>
        <a:bodyPr/>
        <a:lstStyle/>
        <a:p>
          <a:endParaRPr lang="en-US"/>
        </a:p>
      </dgm:t>
    </dgm:pt>
    <dgm:pt modelId="{E4B19A74-E9B0-496A-A97A-E7BF64A78968}">
      <dgm:prSet phldrT="[Text]"/>
      <dgm:spPr>
        <a:solidFill>
          <a:srgbClr val="92D050"/>
        </a:solidFill>
      </dgm:spPr>
      <dgm:t>
        <a:bodyPr/>
        <a:lstStyle/>
        <a:p>
          <a:pPr algn="ctr"/>
          <a:r>
            <a:rPr lang="en-CA" dirty="0" smtClean="0"/>
            <a:t>Grade 11 &amp; 12: Additional Body Paragraph</a:t>
          </a:r>
          <a:endParaRPr lang="en-CA" dirty="0"/>
        </a:p>
      </dgm:t>
    </dgm:pt>
    <dgm:pt modelId="{97185B61-F207-44BE-978F-58FE719F9B03}" type="parTrans" cxnId="{322EC5C6-3EEF-4474-90A4-9CA574A70212}">
      <dgm:prSet/>
      <dgm:spPr/>
      <dgm:t>
        <a:bodyPr/>
        <a:lstStyle/>
        <a:p>
          <a:endParaRPr lang="en-US"/>
        </a:p>
      </dgm:t>
    </dgm:pt>
    <dgm:pt modelId="{A194B5FE-6B13-444A-8E7C-2EA7BBDA1DCA}" type="sibTrans" cxnId="{322EC5C6-3EEF-4474-90A4-9CA574A70212}">
      <dgm:prSet/>
      <dgm:spPr/>
      <dgm:t>
        <a:bodyPr/>
        <a:lstStyle/>
        <a:p>
          <a:endParaRPr lang="en-US"/>
        </a:p>
      </dgm:t>
    </dgm:pt>
    <dgm:pt modelId="{C7A75FD0-4306-4893-86DA-D2B42C0A7BAE}" type="pres">
      <dgm:prSet presAssocID="{97387FC7-2156-44EB-9D02-8F246065857C}" presName="Name0" presStyleCnt="0">
        <dgm:presLayoutVars>
          <dgm:resizeHandles/>
        </dgm:presLayoutVars>
      </dgm:prSet>
      <dgm:spPr/>
      <dgm:t>
        <a:bodyPr/>
        <a:lstStyle/>
        <a:p>
          <a:endParaRPr lang="en-CA"/>
        </a:p>
      </dgm:t>
    </dgm:pt>
    <dgm:pt modelId="{59B3CFC8-6B2C-4200-91E1-4BE97E675CCE}" type="pres">
      <dgm:prSet presAssocID="{A5D688E9-EF68-4FA6-8BD4-B9439D654458}" presName="text" presStyleLbl="node1" presStyleIdx="0" presStyleCnt="6" custScaleX="17477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1977F0B-077F-45B6-AABE-B38FA4D08FCF}" type="pres">
      <dgm:prSet presAssocID="{9BE5B296-D0D3-4DC0-AC63-77411B5B9E29}" presName="space" presStyleCnt="0"/>
      <dgm:spPr/>
      <dgm:t>
        <a:bodyPr/>
        <a:lstStyle/>
        <a:p>
          <a:endParaRPr lang="en-CA"/>
        </a:p>
      </dgm:t>
    </dgm:pt>
    <dgm:pt modelId="{AB38EC5C-51B7-46B6-A2CD-F5B819032059}" type="pres">
      <dgm:prSet presAssocID="{0E3564DB-6D88-491C-9305-07E9BAC64758}" presName="text" presStyleLbl="node1" presStyleIdx="1" presStyleCnt="6" custScaleX="16488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A0EAFB0-D0EF-4A2C-BF78-A7765871A393}" type="pres">
      <dgm:prSet presAssocID="{21E0E430-DCDB-4A48-9FA1-CB9C515D5A03}" presName="space" presStyleCnt="0"/>
      <dgm:spPr/>
      <dgm:t>
        <a:bodyPr/>
        <a:lstStyle/>
        <a:p>
          <a:endParaRPr lang="en-CA"/>
        </a:p>
      </dgm:t>
    </dgm:pt>
    <dgm:pt modelId="{05BFD0E9-F817-4065-93CF-0875C5C60C7F}" type="pres">
      <dgm:prSet presAssocID="{6697071C-C896-4388-A926-AA1AEC5C8ACD}" presName="text" presStyleLbl="node1" presStyleIdx="2" presStyleCnt="6" custScaleX="169342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FB3D690-10DE-42E3-8816-D7F286C31EF3}" type="pres">
      <dgm:prSet presAssocID="{FED8B5FE-9BE7-4A29-85E3-08BCCC63A449}" presName="space" presStyleCnt="0"/>
      <dgm:spPr/>
      <dgm:t>
        <a:bodyPr/>
        <a:lstStyle/>
        <a:p>
          <a:endParaRPr lang="en-CA"/>
        </a:p>
      </dgm:t>
    </dgm:pt>
    <dgm:pt modelId="{3459E82E-5C98-486D-898B-00D4E952AFF6}" type="pres">
      <dgm:prSet presAssocID="{3F9F865F-9107-4BD5-9E1C-5926AC50B09B}" presName="text" presStyleLbl="node1" presStyleIdx="3" presStyleCnt="6" custScaleX="1471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260AB8-48B0-4082-B149-BB9C89C7FFCD}" type="pres">
      <dgm:prSet presAssocID="{9ED355B8-E4DF-4C9D-A471-5D2B68855197}" presName="space" presStyleCnt="0"/>
      <dgm:spPr/>
    </dgm:pt>
    <dgm:pt modelId="{FD0458A6-72B1-4AB3-BECD-23892A2A6160}" type="pres">
      <dgm:prSet presAssocID="{E4B19A74-E9B0-496A-A97A-E7BF64A78968}" presName="text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2701D6-D433-47E4-991F-DBA438B74891}" type="pres">
      <dgm:prSet presAssocID="{A194B5FE-6B13-444A-8E7C-2EA7BBDA1DCA}" presName="space" presStyleCnt="0"/>
      <dgm:spPr/>
    </dgm:pt>
    <dgm:pt modelId="{7A2856C9-F7CB-4302-B77E-EA65C643451A}" type="pres">
      <dgm:prSet presAssocID="{46829B95-1606-47CF-9001-59663AD14EFE}" presName="text" presStyleLbl="node1" presStyleIdx="5" presStyleCnt="6" custScaleX="16693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23E8ED82-7BC2-4918-AC1F-71F057AB2F73}" srcId="{97387FC7-2156-44EB-9D02-8F246065857C}" destId="{A5D688E9-EF68-4FA6-8BD4-B9439D654458}" srcOrd="0" destOrd="0" parTransId="{6976BEA7-80BB-4454-B096-251C11BF7500}" sibTransId="{9BE5B296-D0D3-4DC0-AC63-77411B5B9E29}"/>
    <dgm:cxn modelId="{7E988879-4E5C-44FE-BF42-7FC58D43E5B3}" type="presOf" srcId="{A5D688E9-EF68-4FA6-8BD4-B9439D654458}" destId="{59B3CFC8-6B2C-4200-91E1-4BE97E675CCE}" srcOrd="0" destOrd="0" presId="urn:diagrams.loki3.com/VaryingWidthList+Icon"/>
    <dgm:cxn modelId="{2AF84589-2617-4F4B-A125-DF58F90F1667}" type="presOf" srcId="{46829B95-1606-47CF-9001-59663AD14EFE}" destId="{7A2856C9-F7CB-4302-B77E-EA65C643451A}" srcOrd="0" destOrd="0" presId="urn:diagrams.loki3.com/VaryingWidthList+Icon"/>
    <dgm:cxn modelId="{005C129C-7640-4347-9AD0-5E52C5E2DC3A}" type="presOf" srcId="{0E3564DB-6D88-491C-9305-07E9BAC64758}" destId="{AB38EC5C-51B7-46B6-A2CD-F5B819032059}" srcOrd="0" destOrd="0" presId="urn:diagrams.loki3.com/VaryingWidthList+Icon"/>
    <dgm:cxn modelId="{810F651D-92B1-4DA6-9D7C-4B54AFB12D7C}" srcId="{97387FC7-2156-44EB-9D02-8F246065857C}" destId="{46829B95-1606-47CF-9001-59663AD14EFE}" srcOrd="5" destOrd="0" parTransId="{CDAAA4AA-BAE6-4925-B70A-159F6BCA42D9}" sibTransId="{DBED9E20-72D4-42BC-B0E5-6292C8AB3C94}"/>
    <dgm:cxn modelId="{EA492D0A-4059-4AAB-82D8-38BB78DE93F7}" type="presOf" srcId="{E4B19A74-E9B0-496A-A97A-E7BF64A78968}" destId="{FD0458A6-72B1-4AB3-BECD-23892A2A6160}" srcOrd="0" destOrd="0" presId="urn:diagrams.loki3.com/VaryingWidthList+Icon"/>
    <dgm:cxn modelId="{322EC5C6-3EEF-4474-90A4-9CA574A70212}" srcId="{97387FC7-2156-44EB-9D02-8F246065857C}" destId="{E4B19A74-E9B0-496A-A97A-E7BF64A78968}" srcOrd="4" destOrd="0" parTransId="{97185B61-F207-44BE-978F-58FE719F9B03}" sibTransId="{A194B5FE-6B13-444A-8E7C-2EA7BBDA1DCA}"/>
    <dgm:cxn modelId="{F19B7A98-1D00-47B5-A9E9-3D0E3B8FFB56}" type="presOf" srcId="{6697071C-C896-4388-A926-AA1AEC5C8ACD}" destId="{05BFD0E9-F817-4065-93CF-0875C5C60C7F}" srcOrd="0" destOrd="0" presId="urn:diagrams.loki3.com/VaryingWidthList+Icon"/>
    <dgm:cxn modelId="{65C1CB2B-073B-4C0E-AD1F-B0865495BFA6}" srcId="{97387FC7-2156-44EB-9D02-8F246065857C}" destId="{6697071C-C896-4388-A926-AA1AEC5C8ACD}" srcOrd="2" destOrd="0" parTransId="{E3D919A9-3C75-4577-B850-31AD54B0DC20}" sibTransId="{FED8B5FE-9BE7-4A29-85E3-08BCCC63A449}"/>
    <dgm:cxn modelId="{8F3F8DDB-8A84-46FF-9C7E-CFD351552D22}" srcId="{97387FC7-2156-44EB-9D02-8F246065857C}" destId="{3F9F865F-9107-4BD5-9E1C-5926AC50B09B}" srcOrd="3" destOrd="0" parTransId="{75A914B0-DF67-4D6C-8DD0-5AB9F6DF3019}" sibTransId="{9ED355B8-E4DF-4C9D-A471-5D2B68855197}"/>
    <dgm:cxn modelId="{CC3B3C03-7348-4DCA-856A-67BCB7579AA0}" srcId="{97387FC7-2156-44EB-9D02-8F246065857C}" destId="{0E3564DB-6D88-491C-9305-07E9BAC64758}" srcOrd="1" destOrd="0" parTransId="{CDDA00FC-E49E-4FCE-B4F4-162720E627A1}" sibTransId="{21E0E430-DCDB-4A48-9FA1-CB9C515D5A03}"/>
    <dgm:cxn modelId="{2C718219-DF0E-4064-8BCF-03FF5C4996CF}" type="presOf" srcId="{3F9F865F-9107-4BD5-9E1C-5926AC50B09B}" destId="{3459E82E-5C98-486D-898B-00D4E952AFF6}" srcOrd="0" destOrd="0" presId="urn:diagrams.loki3.com/VaryingWidthList+Icon"/>
    <dgm:cxn modelId="{2FF5CCBD-E89C-4590-BD4E-EFD8EED77E5C}" type="presOf" srcId="{97387FC7-2156-44EB-9D02-8F246065857C}" destId="{C7A75FD0-4306-4893-86DA-D2B42C0A7BAE}" srcOrd="0" destOrd="0" presId="urn:diagrams.loki3.com/VaryingWidthList+Icon"/>
    <dgm:cxn modelId="{25BCDB9A-D34F-43BD-935E-7F95847DE15D}" type="presParOf" srcId="{C7A75FD0-4306-4893-86DA-D2B42C0A7BAE}" destId="{59B3CFC8-6B2C-4200-91E1-4BE97E675CCE}" srcOrd="0" destOrd="0" presId="urn:diagrams.loki3.com/VaryingWidthList+Icon"/>
    <dgm:cxn modelId="{34E015DC-998A-4A46-991C-FCB9B00E139B}" type="presParOf" srcId="{C7A75FD0-4306-4893-86DA-D2B42C0A7BAE}" destId="{E1977F0B-077F-45B6-AABE-B38FA4D08FCF}" srcOrd="1" destOrd="0" presId="urn:diagrams.loki3.com/VaryingWidthList+Icon"/>
    <dgm:cxn modelId="{5CF6208F-C7B7-42CB-9D30-51D14764C496}" type="presParOf" srcId="{C7A75FD0-4306-4893-86DA-D2B42C0A7BAE}" destId="{AB38EC5C-51B7-46B6-A2CD-F5B819032059}" srcOrd="2" destOrd="0" presId="urn:diagrams.loki3.com/VaryingWidthList+Icon"/>
    <dgm:cxn modelId="{09CD5A8E-BDAD-49BE-A42D-72F7BCB0C3A4}" type="presParOf" srcId="{C7A75FD0-4306-4893-86DA-D2B42C0A7BAE}" destId="{6A0EAFB0-D0EF-4A2C-BF78-A7765871A393}" srcOrd="3" destOrd="0" presId="urn:diagrams.loki3.com/VaryingWidthList+Icon"/>
    <dgm:cxn modelId="{E443E908-4516-41C1-88B1-E9ACE744213C}" type="presParOf" srcId="{C7A75FD0-4306-4893-86DA-D2B42C0A7BAE}" destId="{05BFD0E9-F817-4065-93CF-0875C5C60C7F}" srcOrd="4" destOrd="0" presId="urn:diagrams.loki3.com/VaryingWidthList+Icon"/>
    <dgm:cxn modelId="{E66AA4CF-A582-4931-B47C-CC77E4D0F5B0}" type="presParOf" srcId="{C7A75FD0-4306-4893-86DA-D2B42C0A7BAE}" destId="{CFB3D690-10DE-42E3-8816-D7F286C31EF3}" srcOrd="5" destOrd="0" presId="urn:diagrams.loki3.com/VaryingWidthList+Icon"/>
    <dgm:cxn modelId="{F992FE0A-19BE-4850-B107-86782572BC98}" type="presParOf" srcId="{C7A75FD0-4306-4893-86DA-D2B42C0A7BAE}" destId="{3459E82E-5C98-486D-898B-00D4E952AFF6}" srcOrd="6" destOrd="0" presId="urn:diagrams.loki3.com/VaryingWidthList+Icon"/>
    <dgm:cxn modelId="{E256A080-7A5B-4AA6-8F4C-DDF331068198}" type="presParOf" srcId="{C7A75FD0-4306-4893-86DA-D2B42C0A7BAE}" destId="{3A260AB8-48B0-4082-B149-BB9C89C7FFCD}" srcOrd="7" destOrd="0" presId="urn:diagrams.loki3.com/VaryingWidthList+Icon"/>
    <dgm:cxn modelId="{10D090F3-99FF-4AE8-BF18-8697849E330F}" type="presParOf" srcId="{C7A75FD0-4306-4893-86DA-D2B42C0A7BAE}" destId="{FD0458A6-72B1-4AB3-BECD-23892A2A6160}" srcOrd="8" destOrd="0" presId="urn:diagrams.loki3.com/VaryingWidthList+Icon"/>
    <dgm:cxn modelId="{C905937E-599E-4BC7-872E-F28BCCA0F828}" type="presParOf" srcId="{C7A75FD0-4306-4893-86DA-D2B42C0A7BAE}" destId="{452701D6-D433-47E4-991F-DBA438B74891}" srcOrd="9" destOrd="0" presId="urn:diagrams.loki3.com/VaryingWidthList+Icon"/>
    <dgm:cxn modelId="{E55FED5C-2028-43B1-90C0-6981611D4DA0}" type="presParOf" srcId="{C7A75FD0-4306-4893-86DA-D2B42C0A7BAE}" destId="{7A2856C9-F7CB-4302-B77E-EA65C643451A}" srcOrd="10" destOrd="0" presId="urn:diagrams.loki3.com/VaryingWidthList+Icon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1435631-9F50-46B9-9733-5836B2C2CEEF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CA"/>
        </a:p>
      </dgm:t>
    </dgm:pt>
    <dgm:pt modelId="{C0AD220C-0E5A-443A-BE10-19A3B93E1780}">
      <dgm:prSet phldrT="[Text]"/>
      <dgm:spPr/>
      <dgm:t>
        <a:bodyPr/>
        <a:lstStyle/>
        <a:p>
          <a:r>
            <a:rPr lang="en-CA" i="1" dirty="0" smtClean="0"/>
            <a:t>We are living in an exciting time. Globalization has interconnected us - enhanced us - in ways that were unimaginable just a few decades ago. Globalization has taken us from the dark into the light. </a:t>
          </a:r>
          <a:endParaRPr lang="en-CA" dirty="0"/>
        </a:p>
      </dgm:t>
    </dgm:pt>
    <dgm:pt modelId="{2BDA7DC7-C592-4D7B-8EDF-B9318F7993AD}" type="parTrans" cxnId="{134DF806-1045-4439-A3D0-414822975575}">
      <dgm:prSet/>
      <dgm:spPr/>
      <dgm:t>
        <a:bodyPr/>
        <a:lstStyle/>
        <a:p>
          <a:endParaRPr lang="en-CA"/>
        </a:p>
      </dgm:t>
    </dgm:pt>
    <dgm:pt modelId="{0CFE15F7-F02A-4F9D-8A24-542F43C475B7}" type="sibTrans" cxnId="{134DF806-1045-4439-A3D0-414822975575}">
      <dgm:prSet/>
      <dgm:spPr/>
      <dgm:t>
        <a:bodyPr/>
        <a:lstStyle/>
        <a:p>
          <a:endParaRPr lang="en-CA"/>
        </a:p>
      </dgm:t>
    </dgm:pt>
    <dgm:pt modelId="{E7069AA0-14E1-48BE-A0A5-4FF867E7931C}">
      <dgm:prSet phldrT="[Text]"/>
      <dgm:spPr/>
      <dgm:t>
        <a:bodyPr/>
        <a:lstStyle/>
        <a:p>
          <a:r>
            <a:rPr lang="en-CA" dirty="0" smtClean="0"/>
            <a:t>Pro-Globalization?</a:t>
          </a:r>
          <a:endParaRPr lang="en-CA" dirty="0"/>
        </a:p>
      </dgm:t>
    </dgm:pt>
    <dgm:pt modelId="{29593872-3C1D-40A1-AABB-968AE28B47E3}" type="parTrans" cxnId="{017C2273-6951-4DAF-96B3-A3C6680A9A93}">
      <dgm:prSet/>
      <dgm:spPr/>
      <dgm:t>
        <a:bodyPr/>
        <a:lstStyle/>
        <a:p>
          <a:endParaRPr lang="en-CA"/>
        </a:p>
      </dgm:t>
    </dgm:pt>
    <dgm:pt modelId="{8DC01BBC-3137-400D-B580-7338934C47F3}" type="sibTrans" cxnId="{017C2273-6951-4DAF-96B3-A3C6680A9A93}">
      <dgm:prSet/>
      <dgm:spPr/>
      <dgm:t>
        <a:bodyPr/>
        <a:lstStyle/>
        <a:p>
          <a:endParaRPr lang="en-CA"/>
        </a:p>
      </dgm:t>
    </dgm:pt>
    <dgm:pt modelId="{F6E14952-2228-4720-99FB-C70C08621250}">
      <dgm:prSet phldrT="[Text]"/>
      <dgm:spPr/>
      <dgm:t>
        <a:bodyPr/>
        <a:lstStyle/>
        <a:p>
          <a:r>
            <a:rPr lang="en-CA" dirty="0" smtClean="0"/>
            <a:t>Anti-Globalization?</a:t>
          </a:r>
          <a:endParaRPr lang="en-CA" dirty="0"/>
        </a:p>
      </dgm:t>
    </dgm:pt>
    <dgm:pt modelId="{20BFCB2F-BA08-4BC7-95AC-C965EB9B5831}" type="parTrans" cxnId="{0838F3CC-3FF9-4E7C-AAF0-7A488EA84E82}">
      <dgm:prSet/>
      <dgm:spPr/>
      <dgm:t>
        <a:bodyPr/>
        <a:lstStyle/>
        <a:p>
          <a:endParaRPr lang="en-CA"/>
        </a:p>
      </dgm:t>
    </dgm:pt>
    <dgm:pt modelId="{CA1F3C89-29A8-435E-B37B-D4BD5AC77369}" type="sibTrans" cxnId="{0838F3CC-3FF9-4E7C-AAF0-7A488EA84E82}">
      <dgm:prSet/>
      <dgm:spPr/>
      <dgm:t>
        <a:bodyPr/>
        <a:lstStyle/>
        <a:p>
          <a:endParaRPr lang="en-CA"/>
        </a:p>
      </dgm:t>
    </dgm:pt>
    <dgm:pt modelId="{005DDB6F-FF6D-44C1-AAC6-95C55C0921C1}" type="pres">
      <dgm:prSet presAssocID="{B1435631-9F50-46B9-9733-5836B2C2CEE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FF11EA17-9C59-46D4-A881-0A13C92EF926}" type="pres">
      <dgm:prSet presAssocID="{C0AD220C-0E5A-443A-BE10-19A3B93E1780}" presName="root1" presStyleCnt="0"/>
      <dgm:spPr/>
    </dgm:pt>
    <dgm:pt modelId="{772E6774-CF43-4C90-93CA-2579FCC21262}" type="pres">
      <dgm:prSet presAssocID="{C0AD220C-0E5A-443A-BE10-19A3B93E1780}" presName="LevelOneTextNode" presStyleLbl="node0" presStyleIdx="0" presStyleCnt="1" custScaleX="79126" custScaleY="202029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89490F9B-7839-44D3-9501-7725418EBCF9}" type="pres">
      <dgm:prSet presAssocID="{C0AD220C-0E5A-443A-BE10-19A3B93E1780}" presName="level2hierChild" presStyleCnt="0"/>
      <dgm:spPr/>
    </dgm:pt>
    <dgm:pt modelId="{E7E2114E-B9F2-4483-A23D-9B33DE34BCD5}" type="pres">
      <dgm:prSet presAssocID="{29593872-3C1D-40A1-AABB-968AE28B47E3}" presName="conn2-1" presStyleLbl="parChTrans1D2" presStyleIdx="0" presStyleCnt="2"/>
      <dgm:spPr/>
      <dgm:t>
        <a:bodyPr/>
        <a:lstStyle/>
        <a:p>
          <a:endParaRPr lang="en-CA"/>
        </a:p>
      </dgm:t>
    </dgm:pt>
    <dgm:pt modelId="{49C5D5D5-CCF1-4105-95B3-049D3A0925AB}" type="pres">
      <dgm:prSet presAssocID="{29593872-3C1D-40A1-AABB-968AE28B47E3}" presName="connTx" presStyleLbl="parChTrans1D2" presStyleIdx="0" presStyleCnt="2"/>
      <dgm:spPr/>
      <dgm:t>
        <a:bodyPr/>
        <a:lstStyle/>
        <a:p>
          <a:endParaRPr lang="en-CA"/>
        </a:p>
      </dgm:t>
    </dgm:pt>
    <dgm:pt modelId="{85DB0EDF-3BA3-48B6-ABAA-B2BF902F67A3}" type="pres">
      <dgm:prSet presAssocID="{E7069AA0-14E1-48BE-A0A5-4FF867E7931C}" presName="root2" presStyleCnt="0"/>
      <dgm:spPr/>
    </dgm:pt>
    <dgm:pt modelId="{F436F832-B4FA-4A44-966A-9C2B170A0665}" type="pres">
      <dgm:prSet presAssocID="{E7069AA0-14E1-48BE-A0A5-4FF867E7931C}" presName="LevelTwoTextNode" presStyleLbl="node2" presStyleIdx="0" presStyleCnt="2" custScaleX="76318" custScaleY="64148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F59D1D43-82B9-4BF5-BADE-03E2FB21F65E}" type="pres">
      <dgm:prSet presAssocID="{E7069AA0-14E1-48BE-A0A5-4FF867E7931C}" presName="level3hierChild" presStyleCnt="0"/>
      <dgm:spPr/>
    </dgm:pt>
    <dgm:pt modelId="{147A3E2F-9AAA-43C5-810D-2985066D4A42}" type="pres">
      <dgm:prSet presAssocID="{20BFCB2F-BA08-4BC7-95AC-C965EB9B5831}" presName="conn2-1" presStyleLbl="parChTrans1D2" presStyleIdx="1" presStyleCnt="2"/>
      <dgm:spPr/>
      <dgm:t>
        <a:bodyPr/>
        <a:lstStyle/>
        <a:p>
          <a:endParaRPr lang="en-CA"/>
        </a:p>
      </dgm:t>
    </dgm:pt>
    <dgm:pt modelId="{ED9D8615-82A6-4B0B-BF09-256962027C14}" type="pres">
      <dgm:prSet presAssocID="{20BFCB2F-BA08-4BC7-95AC-C965EB9B5831}" presName="connTx" presStyleLbl="parChTrans1D2" presStyleIdx="1" presStyleCnt="2"/>
      <dgm:spPr/>
      <dgm:t>
        <a:bodyPr/>
        <a:lstStyle/>
        <a:p>
          <a:endParaRPr lang="en-CA"/>
        </a:p>
      </dgm:t>
    </dgm:pt>
    <dgm:pt modelId="{FD5A6A0E-A7D7-4BE6-8086-2B0E90B09260}" type="pres">
      <dgm:prSet presAssocID="{F6E14952-2228-4720-99FB-C70C08621250}" presName="root2" presStyleCnt="0"/>
      <dgm:spPr/>
    </dgm:pt>
    <dgm:pt modelId="{AEB2DA01-C44C-43E0-B964-BF01A1254DFA}" type="pres">
      <dgm:prSet presAssocID="{F6E14952-2228-4720-99FB-C70C08621250}" presName="LevelTwoTextNode" presStyleLbl="node2" presStyleIdx="1" presStyleCnt="2" custScaleX="75653" custScaleY="63199">
        <dgm:presLayoutVars>
          <dgm:chPref val="3"/>
        </dgm:presLayoutVars>
      </dgm:prSet>
      <dgm:spPr/>
      <dgm:t>
        <a:bodyPr/>
        <a:lstStyle/>
        <a:p>
          <a:endParaRPr lang="en-CA"/>
        </a:p>
      </dgm:t>
    </dgm:pt>
    <dgm:pt modelId="{423CC90D-AA2D-4588-A0C6-255957F7152B}" type="pres">
      <dgm:prSet presAssocID="{F6E14952-2228-4720-99FB-C70C08621250}" presName="level3hierChild" presStyleCnt="0"/>
      <dgm:spPr/>
    </dgm:pt>
  </dgm:ptLst>
  <dgm:cxnLst>
    <dgm:cxn modelId="{D0F70D91-9654-4DFB-A175-921E31EA192F}" type="presOf" srcId="{E7069AA0-14E1-48BE-A0A5-4FF867E7931C}" destId="{F436F832-B4FA-4A44-966A-9C2B170A0665}" srcOrd="0" destOrd="0" presId="urn:microsoft.com/office/officeart/2005/8/layout/hierarchy2"/>
    <dgm:cxn modelId="{0838F3CC-3FF9-4E7C-AAF0-7A488EA84E82}" srcId="{C0AD220C-0E5A-443A-BE10-19A3B93E1780}" destId="{F6E14952-2228-4720-99FB-C70C08621250}" srcOrd="1" destOrd="0" parTransId="{20BFCB2F-BA08-4BC7-95AC-C965EB9B5831}" sibTransId="{CA1F3C89-29A8-435E-B37B-D4BD5AC77369}"/>
    <dgm:cxn modelId="{54756342-8547-477A-B52D-A69CE0A85AB0}" type="presOf" srcId="{F6E14952-2228-4720-99FB-C70C08621250}" destId="{AEB2DA01-C44C-43E0-B964-BF01A1254DFA}" srcOrd="0" destOrd="0" presId="urn:microsoft.com/office/officeart/2005/8/layout/hierarchy2"/>
    <dgm:cxn modelId="{134DF806-1045-4439-A3D0-414822975575}" srcId="{B1435631-9F50-46B9-9733-5836B2C2CEEF}" destId="{C0AD220C-0E5A-443A-BE10-19A3B93E1780}" srcOrd="0" destOrd="0" parTransId="{2BDA7DC7-C592-4D7B-8EDF-B9318F7993AD}" sibTransId="{0CFE15F7-F02A-4F9D-8A24-542F43C475B7}"/>
    <dgm:cxn modelId="{65521D21-094B-4C94-B324-C02F58B07330}" type="presOf" srcId="{20BFCB2F-BA08-4BC7-95AC-C965EB9B5831}" destId="{ED9D8615-82A6-4B0B-BF09-256962027C14}" srcOrd="1" destOrd="0" presId="urn:microsoft.com/office/officeart/2005/8/layout/hierarchy2"/>
    <dgm:cxn modelId="{13532E11-9689-4E21-8B28-C49D7750BDC4}" type="presOf" srcId="{29593872-3C1D-40A1-AABB-968AE28B47E3}" destId="{E7E2114E-B9F2-4483-A23D-9B33DE34BCD5}" srcOrd="0" destOrd="0" presId="urn:microsoft.com/office/officeart/2005/8/layout/hierarchy2"/>
    <dgm:cxn modelId="{017C2273-6951-4DAF-96B3-A3C6680A9A93}" srcId="{C0AD220C-0E5A-443A-BE10-19A3B93E1780}" destId="{E7069AA0-14E1-48BE-A0A5-4FF867E7931C}" srcOrd="0" destOrd="0" parTransId="{29593872-3C1D-40A1-AABB-968AE28B47E3}" sibTransId="{8DC01BBC-3137-400D-B580-7338934C47F3}"/>
    <dgm:cxn modelId="{53A2F4B8-F16F-475C-B662-D33B2DCA91BA}" type="presOf" srcId="{29593872-3C1D-40A1-AABB-968AE28B47E3}" destId="{49C5D5D5-CCF1-4105-95B3-049D3A0925AB}" srcOrd="1" destOrd="0" presId="urn:microsoft.com/office/officeart/2005/8/layout/hierarchy2"/>
    <dgm:cxn modelId="{D6DF07B3-56A8-4277-8673-8B855CB41120}" type="presOf" srcId="{C0AD220C-0E5A-443A-BE10-19A3B93E1780}" destId="{772E6774-CF43-4C90-93CA-2579FCC21262}" srcOrd="0" destOrd="0" presId="urn:microsoft.com/office/officeart/2005/8/layout/hierarchy2"/>
    <dgm:cxn modelId="{B2363F27-4D58-470A-89BE-E6F5BB8F56A0}" type="presOf" srcId="{20BFCB2F-BA08-4BC7-95AC-C965EB9B5831}" destId="{147A3E2F-9AAA-43C5-810D-2985066D4A42}" srcOrd="0" destOrd="0" presId="urn:microsoft.com/office/officeart/2005/8/layout/hierarchy2"/>
    <dgm:cxn modelId="{00A6FCB6-821B-43C8-ABAE-9FE2A5E78732}" type="presOf" srcId="{B1435631-9F50-46B9-9733-5836B2C2CEEF}" destId="{005DDB6F-FF6D-44C1-AAC6-95C55C0921C1}" srcOrd="0" destOrd="0" presId="urn:microsoft.com/office/officeart/2005/8/layout/hierarchy2"/>
    <dgm:cxn modelId="{1D25E528-FA39-4EF2-AC7F-F4B1D7041CD8}" type="presParOf" srcId="{005DDB6F-FF6D-44C1-AAC6-95C55C0921C1}" destId="{FF11EA17-9C59-46D4-A881-0A13C92EF926}" srcOrd="0" destOrd="0" presId="urn:microsoft.com/office/officeart/2005/8/layout/hierarchy2"/>
    <dgm:cxn modelId="{8ED35712-2B37-47E5-B2A1-19231FB032EA}" type="presParOf" srcId="{FF11EA17-9C59-46D4-A881-0A13C92EF926}" destId="{772E6774-CF43-4C90-93CA-2579FCC21262}" srcOrd="0" destOrd="0" presId="urn:microsoft.com/office/officeart/2005/8/layout/hierarchy2"/>
    <dgm:cxn modelId="{3D0DF115-E156-4AEE-8338-ECB61F2D5571}" type="presParOf" srcId="{FF11EA17-9C59-46D4-A881-0A13C92EF926}" destId="{89490F9B-7839-44D3-9501-7725418EBCF9}" srcOrd="1" destOrd="0" presId="urn:microsoft.com/office/officeart/2005/8/layout/hierarchy2"/>
    <dgm:cxn modelId="{668D4DDD-79B4-48E0-B329-39A367A7DDCD}" type="presParOf" srcId="{89490F9B-7839-44D3-9501-7725418EBCF9}" destId="{E7E2114E-B9F2-4483-A23D-9B33DE34BCD5}" srcOrd="0" destOrd="0" presId="urn:microsoft.com/office/officeart/2005/8/layout/hierarchy2"/>
    <dgm:cxn modelId="{6175EAC4-E65A-4857-A8C9-CBECCC68C51E}" type="presParOf" srcId="{E7E2114E-B9F2-4483-A23D-9B33DE34BCD5}" destId="{49C5D5D5-CCF1-4105-95B3-049D3A0925AB}" srcOrd="0" destOrd="0" presId="urn:microsoft.com/office/officeart/2005/8/layout/hierarchy2"/>
    <dgm:cxn modelId="{7A0C329B-CBC8-420A-9D82-5A6BD9BA2EB8}" type="presParOf" srcId="{89490F9B-7839-44D3-9501-7725418EBCF9}" destId="{85DB0EDF-3BA3-48B6-ABAA-B2BF902F67A3}" srcOrd="1" destOrd="0" presId="urn:microsoft.com/office/officeart/2005/8/layout/hierarchy2"/>
    <dgm:cxn modelId="{98ECF1AC-B265-4F59-8721-4748A7302D97}" type="presParOf" srcId="{85DB0EDF-3BA3-48B6-ABAA-B2BF902F67A3}" destId="{F436F832-B4FA-4A44-966A-9C2B170A0665}" srcOrd="0" destOrd="0" presId="urn:microsoft.com/office/officeart/2005/8/layout/hierarchy2"/>
    <dgm:cxn modelId="{72F78FAF-EAB3-476C-B1BE-792E8D5A1C3B}" type="presParOf" srcId="{85DB0EDF-3BA3-48B6-ABAA-B2BF902F67A3}" destId="{F59D1D43-82B9-4BF5-BADE-03E2FB21F65E}" srcOrd="1" destOrd="0" presId="urn:microsoft.com/office/officeart/2005/8/layout/hierarchy2"/>
    <dgm:cxn modelId="{0132D938-A553-4BCD-81BB-CF0ADC8633AF}" type="presParOf" srcId="{89490F9B-7839-44D3-9501-7725418EBCF9}" destId="{147A3E2F-9AAA-43C5-810D-2985066D4A42}" srcOrd="2" destOrd="0" presId="urn:microsoft.com/office/officeart/2005/8/layout/hierarchy2"/>
    <dgm:cxn modelId="{A286864E-F0FF-4D3D-8EA5-61B0D95C55CA}" type="presParOf" srcId="{147A3E2F-9AAA-43C5-810D-2985066D4A42}" destId="{ED9D8615-82A6-4B0B-BF09-256962027C14}" srcOrd="0" destOrd="0" presId="urn:microsoft.com/office/officeart/2005/8/layout/hierarchy2"/>
    <dgm:cxn modelId="{63709AE0-167B-4D8F-AD37-442B06EF109F}" type="presParOf" srcId="{89490F9B-7839-44D3-9501-7725418EBCF9}" destId="{FD5A6A0E-A7D7-4BE6-8086-2B0E90B09260}" srcOrd="3" destOrd="0" presId="urn:microsoft.com/office/officeart/2005/8/layout/hierarchy2"/>
    <dgm:cxn modelId="{E78AF589-C9D7-4E21-8666-3D1CB1E81F77}" type="presParOf" srcId="{FD5A6A0E-A7D7-4BE6-8086-2B0E90B09260}" destId="{AEB2DA01-C44C-43E0-B964-BF01A1254DFA}" srcOrd="0" destOrd="0" presId="urn:microsoft.com/office/officeart/2005/8/layout/hierarchy2"/>
    <dgm:cxn modelId="{094D6386-693C-4717-BC8C-379BB633FBCB}" type="presParOf" srcId="{FD5A6A0E-A7D7-4BE6-8086-2B0E90B09260}" destId="{423CC90D-AA2D-4588-A0C6-255957F7152B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B3CFC8-6B2C-4200-91E1-4BE97E675CCE}">
      <dsp:nvSpPr>
        <dsp:cNvPr id="0" name=""/>
        <dsp:cNvSpPr/>
      </dsp:nvSpPr>
      <dsp:spPr>
        <a:xfrm>
          <a:off x="0" y="1289"/>
          <a:ext cx="7550150" cy="7510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/>
            <a:t>Paragraph 1: </a:t>
          </a:r>
          <a:r>
            <a:rPr lang="en-CA" sz="3200" kern="1200" dirty="0" smtClean="0"/>
            <a:t>Introduction</a:t>
          </a:r>
          <a:endParaRPr lang="en-CA" sz="3200" kern="1200" dirty="0"/>
        </a:p>
      </dsp:txBody>
      <dsp:txXfrm>
        <a:off x="0" y="1289"/>
        <a:ext cx="7550150" cy="751020"/>
      </dsp:txXfrm>
    </dsp:sp>
    <dsp:sp modelId="{AB38EC5C-51B7-46B6-A2CD-F5B819032059}">
      <dsp:nvSpPr>
        <dsp:cNvPr id="0" name=""/>
        <dsp:cNvSpPr/>
      </dsp:nvSpPr>
      <dsp:spPr>
        <a:xfrm>
          <a:off x="0" y="789861"/>
          <a:ext cx="7550150" cy="75102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/>
            <a:t>Paragraph 2: </a:t>
          </a:r>
          <a:r>
            <a:rPr lang="en-CA" sz="3200" kern="1200" dirty="0" smtClean="0"/>
            <a:t>Body Paragraph</a:t>
          </a:r>
          <a:endParaRPr lang="en-CA" sz="3200" kern="1200" dirty="0"/>
        </a:p>
      </dsp:txBody>
      <dsp:txXfrm>
        <a:off x="0" y="789861"/>
        <a:ext cx="7550150" cy="751020"/>
      </dsp:txXfrm>
    </dsp:sp>
    <dsp:sp modelId="{05BFD0E9-F817-4065-93CF-0875C5C60C7F}">
      <dsp:nvSpPr>
        <dsp:cNvPr id="0" name=""/>
        <dsp:cNvSpPr/>
      </dsp:nvSpPr>
      <dsp:spPr>
        <a:xfrm>
          <a:off x="0" y="1578433"/>
          <a:ext cx="7550150" cy="75102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/>
            <a:t>Paragraph </a:t>
          </a:r>
          <a:r>
            <a:rPr lang="en-CA" sz="3200" kern="1200" dirty="0" smtClean="0"/>
            <a:t>3: Body Paragraph</a:t>
          </a:r>
          <a:endParaRPr lang="en-CA" sz="3200" kern="1200" dirty="0"/>
        </a:p>
      </dsp:txBody>
      <dsp:txXfrm>
        <a:off x="0" y="1578433"/>
        <a:ext cx="7550150" cy="751020"/>
      </dsp:txXfrm>
    </dsp:sp>
    <dsp:sp modelId="{3459E82E-5C98-486D-898B-00D4E952AFF6}">
      <dsp:nvSpPr>
        <dsp:cNvPr id="0" name=""/>
        <dsp:cNvSpPr/>
      </dsp:nvSpPr>
      <dsp:spPr>
        <a:xfrm>
          <a:off x="10" y="2367005"/>
          <a:ext cx="7550128" cy="75102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 smtClean="0"/>
            <a:t>Paragraph 4: Body Paragraph</a:t>
          </a:r>
          <a:endParaRPr lang="en-CA" sz="3200" kern="1200" dirty="0"/>
        </a:p>
      </dsp:txBody>
      <dsp:txXfrm>
        <a:off x="10" y="2367005"/>
        <a:ext cx="7550128" cy="751020"/>
      </dsp:txXfrm>
    </dsp:sp>
    <dsp:sp modelId="{FD0458A6-72B1-4AB3-BECD-23892A2A6160}">
      <dsp:nvSpPr>
        <dsp:cNvPr id="0" name=""/>
        <dsp:cNvSpPr/>
      </dsp:nvSpPr>
      <dsp:spPr>
        <a:xfrm>
          <a:off x="0" y="3155577"/>
          <a:ext cx="7550150" cy="751020"/>
        </a:xfrm>
        <a:prstGeom prst="rect">
          <a:avLst/>
        </a:prstGeom>
        <a:solidFill>
          <a:srgbClr val="92D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 smtClean="0"/>
            <a:t>Grade 11 &amp; 12: Additional Body Paragraph</a:t>
          </a:r>
          <a:endParaRPr lang="en-CA" sz="3200" kern="1200" dirty="0"/>
        </a:p>
      </dsp:txBody>
      <dsp:txXfrm>
        <a:off x="0" y="3155577"/>
        <a:ext cx="7550150" cy="751020"/>
      </dsp:txXfrm>
    </dsp:sp>
    <dsp:sp modelId="{7A2856C9-F7CB-4302-B77E-EA65C643451A}">
      <dsp:nvSpPr>
        <dsp:cNvPr id="0" name=""/>
        <dsp:cNvSpPr/>
      </dsp:nvSpPr>
      <dsp:spPr>
        <a:xfrm>
          <a:off x="19059" y="3944149"/>
          <a:ext cx="7512030" cy="7510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1280" tIns="81280" rIns="81280" bIns="8128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200" kern="1200" dirty="0" smtClean="0"/>
            <a:t>Last Paragraph: Conclusion</a:t>
          </a:r>
          <a:endParaRPr lang="en-CA" sz="3200" kern="1200" dirty="0"/>
        </a:p>
      </dsp:txBody>
      <dsp:txXfrm>
        <a:off x="19059" y="3944149"/>
        <a:ext cx="7512030" cy="7510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2E6774-CF43-4C90-93CA-2579FCC21262}">
      <dsp:nvSpPr>
        <dsp:cNvPr id="0" name=""/>
        <dsp:cNvSpPr/>
      </dsp:nvSpPr>
      <dsp:spPr>
        <a:xfrm>
          <a:off x="4667" y="631910"/>
          <a:ext cx="4299762" cy="5489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i="1" kern="1200" dirty="0" smtClean="0"/>
            <a:t>We are living in an exciting time. Globalization has interconnected us - enhanced us - in ways that were unimaginable just a few decades ago. Globalization has taken us from the dark into the light. </a:t>
          </a:r>
          <a:endParaRPr lang="en-CA" sz="3600" kern="1200" dirty="0"/>
        </a:p>
      </dsp:txBody>
      <dsp:txXfrm>
        <a:off x="130603" y="757846"/>
        <a:ext cx="4047890" cy="5237327"/>
      </dsp:txXfrm>
    </dsp:sp>
    <dsp:sp modelId="{E7E2114E-B9F2-4483-A23D-9B33DE34BCD5}">
      <dsp:nvSpPr>
        <dsp:cNvPr id="0" name=""/>
        <dsp:cNvSpPr/>
      </dsp:nvSpPr>
      <dsp:spPr>
        <a:xfrm rot="20037193">
          <a:off x="4181571" y="2809125"/>
          <a:ext cx="2419347" cy="72421"/>
        </a:xfrm>
        <a:custGeom>
          <a:avLst/>
          <a:gdLst/>
          <a:ahLst/>
          <a:cxnLst/>
          <a:rect l="0" t="0" r="0" b="0"/>
          <a:pathLst>
            <a:path>
              <a:moveTo>
                <a:pt x="0" y="36210"/>
              </a:moveTo>
              <a:lnTo>
                <a:pt x="2419347" y="3621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900" kern="1200"/>
        </a:p>
      </dsp:txBody>
      <dsp:txXfrm>
        <a:off x="5330761" y="2784852"/>
        <a:ext cx="120967" cy="120967"/>
      </dsp:txXfrm>
    </dsp:sp>
    <dsp:sp modelId="{F436F832-B4FA-4A44-966A-9C2B170A0665}">
      <dsp:nvSpPr>
        <dsp:cNvPr id="0" name=""/>
        <dsp:cNvSpPr/>
      </dsp:nvSpPr>
      <dsp:spPr>
        <a:xfrm>
          <a:off x="6478059" y="1442700"/>
          <a:ext cx="4147174" cy="174292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 smtClean="0"/>
            <a:t>Pro-Globalization?</a:t>
          </a:r>
          <a:endParaRPr lang="en-CA" sz="3600" kern="1200" dirty="0"/>
        </a:p>
      </dsp:txBody>
      <dsp:txXfrm>
        <a:off x="6529107" y="1493748"/>
        <a:ext cx="4045078" cy="1640827"/>
      </dsp:txXfrm>
    </dsp:sp>
    <dsp:sp modelId="{147A3E2F-9AAA-43C5-810D-2985066D4A42}">
      <dsp:nvSpPr>
        <dsp:cNvPr id="0" name=""/>
        <dsp:cNvSpPr/>
      </dsp:nvSpPr>
      <dsp:spPr>
        <a:xfrm rot="1579227">
          <a:off x="4178726" y="3877918"/>
          <a:ext cx="2425036" cy="72421"/>
        </a:xfrm>
        <a:custGeom>
          <a:avLst/>
          <a:gdLst/>
          <a:ahLst/>
          <a:cxnLst/>
          <a:rect l="0" t="0" r="0" b="0"/>
          <a:pathLst>
            <a:path>
              <a:moveTo>
                <a:pt x="0" y="36210"/>
              </a:moveTo>
              <a:lnTo>
                <a:pt x="2425036" y="36210"/>
              </a:lnTo>
            </a:path>
          </a:pathLst>
        </a:custGeom>
        <a:noFill/>
        <a:ln w="158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900" kern="1200"/>
        </a:p>
      </dsp:txBody>
      <dsp:txXfrm>
        <a:off x="5330618" y="3853503"/>
        <a:ext cx="121251" cy="121251"/>
      </dsp:txXfrm>
    </dsp:sp>
    <dsp:sp modelId="{AEB2DA01-C44C-43E0-B964-BF01A1254DFA}">
      <dsp:nvSpPr>
        <dsp:cNvPr id="0" name=""/>
        <dsp:cNvSpPr/>
      </dsp:nvSpPr>
      <dsp:spPr>
        <a:xfrm>
          <a:off x="6478059" y="3593179"/>
          <a:ext cx="4111037" cy="17171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3600" kern="1200" dirty="0" smtClean="0"/>
            <a:t>Anti-Globalization?</a:t>
          </a:r>
          <a:endParaRPr lang="en-CA" sz="3600" kern="1200" dirty="0"/>
        </a:p>
      </dsp:txBody>
      <dsp:txXfrm>
        <a:off x="6528352" y="3643472"/>
        <a:ext cx="4010451" cy="1616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diagrams.loki3.com/VaryingWidthList+Icon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2812F-609F-4B21-A6AE-AEFD1F46BBEF}" type="datetimeFigureOut">
              <a:rPr lang="en-CA" smtClean="0"/>
              <a:t>28/10/2014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95913D-A727-4E4B-82F1-CA84D7EAB05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7091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5913D-A727-4E4B-82F1-CA84D7EAB05C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4068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5913D-A727-4E4B-82F1-CA84D7EAB05C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9831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5913D-A727-4E4B-82F1-CA84D7EAB05C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40537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Good mind mapping</a:t>
            </a:r>
            <a:r>
              <a:rPr lang="en-CA" baseline="0" dirty="0" smtClean="0"/>
              <a:t> tool: https://bubbl.us/mindmap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5913D-A727-4E4B-82F1-CA84D7EAB05C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83057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Good mind mapping</a:t>
            </a:r>
            <a:r>
              <a:rPr lang="en-CA" baseline="0" dirty="0" smtClean="0"/>
              <a:t> tool: https://bubbl.us/mindmap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95913D-A727-4E4B-82F1-CA84D7EAB05C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229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762000"/>
            <a:ext cx="2628899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2" y="762000"/>
            <a:ext cx="7581901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2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2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9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9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4999" y="822960"/>
            <a:ext cx="5678425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3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10/28/2014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30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10/28/2014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3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5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Essay Writing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Social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137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33974" t="26989" r="33602" b="19603"/>
          <a:stretch/>
        </p:blipFill>
        <p:spPr>
          <a:xfrm>
            <a:off x="4388500" y="1"/>
            <a:ext cx="7405181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7364" y="2944321"/>
            <a:ext cx="33458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This is what you will receive for Assignment II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806424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Assignment </a:t>
            </a:r>
            <a:r>
              <a:rPr lang="en-CA" dirty="0" smtClean="0"/>
              <a:t>II</a:t>
            </a:r>
            <a:r>
              <a:rPr lang="en-CA" dirty="0" smtClean="0"/>
              <a:t>: Overview</a:t>
            </a:r>
            <a:endParaRPr lang="en-CA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783145" y="1908448"/>
            <a:ext cx="10591801" cy="4797152"/>
          </a:xfrm>
        </p:spPr>
        <p:txBody>
          <a:bodyPr>
            <a:normAutofit/>
          </a:bodyPr>
          <a:lstStyle/>
          <a:p>
            <a:pPr marL="128016" lvl="1" indent="0">
              <a:buNone/>
            </a:pPr>
            <a:r>
              <a:rPr lang="en-CA" sz="2800" b="1" dirty="0" smtClean="0"/>
              <a:t>Introduction</a:t>
            </a:r>
          </a:p>
          <a:p>
            <a:pPr marL="128016" lvl="1" indent="0">
              <a:buNone/>
            </a:pPr>
            <a:r>
              <a:rPr lang="en-CA" sz="2800" b="1" dirty="0" smtClean="0"/>
              <a:t>Body Paragraphs</a:t>
            </a:r>
          </a:p>
          <a:p>
            <a:pPr marL="1033462" lvl="1" indent="-514350"/>
            <a:r>
              <a:rPr lang="en-CA" sz="2800" b="1" dirty="0" smtClean="0"/>
              <a:t>Grade 10: You will write 3 body paragraphs</a:t>
            </a:r>
          </a:p>
          <a:p>
            <a:pPr marL="1033462" lvl="1" indent="-514350"/>
            <a:r>
              <a:rPr lang="en-CA" sz="2800" b="1" dirty="0" smtClean="0"/>
              <a:t>Grade 11: You will write 3-4 body paragraphs</a:t>
            </a:r>
          </a:p>
          <a:p>
            <a:pPr marL="1033462" lvl="1" indent="-514350"/>
            <a:r>
              <a:rPr lang="en-CA" sz="2800" b="1" dirty="0" smtClean="0"/>
              <a:t>Grade 12: You will write 4 body paragraphs</a:t>
            </a:r>
          </a:p>
          <a:p>
            <a:pPr marL="128016" lvl="1" indent="0">
              <a:buNone/>
            </a:pPr>
            <a:r>
              <a:rPr lang="en-CA" sz="2800" b="1" dirty="0"/>
              <a:t>Conclusion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78273" y="6036147"/>
            <a:ext cx="6696744" cy="52322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800" dirty="0"/>
              <a:t>Overall, you will </a:t>
            </a:r>
            <a:r>
              <a:rPr lang="en-CA" sz="2800" dirty="0" smtClean="0"/>
              <a:t>write </a:t>
            </a:r>
            <a:r>
              <a:rPr lang="en-CA" sz="2800" b="1" u="sng" dirty="0" smtClean="0"/>
              <a:t>5-6 paragraphs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129074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Assignment </a:t>
            </a:r>
            <a:r>
              <a:rPr lang="en-CA" dirty="0" smtClean="0"/>
              <a:t>II: </a:t>
            </a:r>
            <a:r>
              <a:rPr lang="en-CA" dirty="0" smtClean="0"/>
              <a:t>Overview</a:t>
            </a:r>
            <a:endParaRPr lang="en-CA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490632017"/>
              </p:ext>
            </p:extLst>
          </p:nvPr>
        </p:nvGraphicFramePr>
        <p:xfrm>
          <a:off x="2527300" y="1894840"/>
          <a:ext cx="7550150" cy="4696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45444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Assignment </a:t>
            </a:r>
            <a:r>
              <a:rPr lang="en-CA" dirty="0" smtClean="0"/>
              <a:t>II</a:t>
            </a:r>
            <a:r>
              <a:rPr lang="en-CA" dirty="0" smtClean="0"/>
              <a:t>: Overview</a:t>
            </a:r>
            <a:endParaRPr lang="en-CA" dirty="0"/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127" y="1932940"/>
            <a:ext cx="4901479" cy="469646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5925606" y="1766456"/>
            <a:ext cx="5816121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persuasive essay moves like an hourglass.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F0"/>
                </a:solidFill>
              </a:rPr>
              <a:t>first paragraph </a:t>
            </a:r>
            <a:r>
              <a:rPr lang="en-US" sz="2400" dirty="0" smtClean="0"/>
              <a:t>(introduction) is very general. It explores the concepts in the quote and presents your opinion on those concepts.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F0"/>
                </a:solidFill>
              </a:rPr>
              <a:t>middle paragraphs </a:t>
            </a:r>
            <a:r>
              <a:rPr lang="en-US" sz="2400" dirty="0" smtClean="0"/>
              <a:t>(body paragraphs) are more specific. They present sub-arguments and specific evidence to support your claims.</a:t>
            </a:r>
          </a:p>
          <a:p>
            <a:endParaRPr lang="en-US" sz="2400" dirty="0"/>
          </a:p>
          <a:p>
            <a:r>
              <a:rPr lang="en-US" sz="2400" dirty="0" smtClean="0"/>
              <a:t>The </a:t>
            </a:r>
            <a:r>
              <a:rPr lang="en-US" sz="2400" b="1" dirty="0" smtClean="0">
                <a:solidFill>
                  <a:srgbClr val="00B0F0"/>
                </a:solidFill>
              </a:rPr>
              <a:t>last paragraph </a:t>
            </a:r>
            <a:r>
              <a:rPr lang="en-US" sz="2400" dirty="0" smtClean="0"/>
              <a:t>(conclusion) is, again, general. It wraps up your ideas and presents your overall opinion again.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6577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assignment </a:t>
            </a:r>
            <a:r>
              <a:rPr lang="en-CA" dirty="0" err="1" smtClean="0"/>
              <a:t>iI</a:t>
            </a:r>
            <a:r>
              <a:rPr lang="en-CA" dirty="0" smtClean="0"/>
              <a:t>: </a:t>
            </a:r>
            <a:r>
              <a:rPr lang="en-CA" dirty="0" smtClean="0"/>
              <a:t>Steps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77322" cy="4023360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CA" sz="3200" b="1" dirty="0" smtClean="0"/>
              <a:t>Determine how you feel about </a:t>
            </a:r>
            <a:r>
              <a:rPr lang="en-CA" sz="3200" b="1" dirty="0" smtClean="0"/>
              <a:t>globalization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b="1" dirty="0" smtClean="0"/>
              <a:t>Analyze </a:t>
            </a:r>
            <a:r>
              <a:rPr lang="en-CA" sz="3200" b="1" dirty="0" smtClean="0"/>
              <a:t>the quote</a:t>
            </a:r>
          </a:p>
          <a:p>
            <a:pPr marL="714375" lvl="1" indent="-182563"/>
            <a:r>
              <a:rPr lang="en-CA" sz="2800" dirty="0"/>
              <a:t>What is the ideology in the source? </a:t>
            </a:r>
          </a:p>
          <a:p>
            <a:pPr marL="714375" lvl="1" indent="-182563"/>
            <a:r>
              <a:rPr lang="en-CA" sz="2800" dirty="0" smtClean="0"/>
              <a:t>Is the author presenting a positive or negative point of view about the ideology?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b="1" dirty="0" smtClean="0"/>
              <a:t>Based on your opinion, how would you respond to the quote?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b="1" dirty="0" smtClean="0"/>
              <a:t>Outline your essay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200" b="1" dirty="0" smtClean="0"/>
              <a:t>Write your essay</a:t>
            </a:r>
            <a:endParaRPr lang="en-CA" sz="3200" b="1" dirty="0"/>
          </a:p>
        </p:txBody>
      </p:sp>
    </p:spTree>
    <p:extLst>
      <p:ext uri="{BB962C8B-B14F-4D97-AF65-F5344CB8AC3E}">
        <p14:creationId xmlns:p14="http://schemas.microsoft.com/office/powerpoint/2010/main" val="80418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assignment </a:t>
            </a:r>
            <a:r>
              <a:rPr lang="en-CA" dirty="0" err="1" smtClean="0"/>
              <a:t>iI</a:t>
            </a:r>
            <a:r>
              <a:rPr lang="en-CA" dirty="0" smtClean="0"/>
              <a:t>: </a:t>
            </a:r>
            <a:r>
              <a:rPr lang="en-CA" dirty="0" smtClean="0"/>
              <a:t>your opinion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10577322" cy="40233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5400" b="1" dirty="0" smtClean="0"/>
              <a:t>Grade </a:t>
            </a:r>
            <a:r>
              <a:rPr lang="en-CA" sz="5400" b="1" dirty="0" smtClean="0"/>
              <a:t>10: </a:t>
            </a:r>
            <a:r>
              <a:rPr lang="en-CA" sz="5400" b="1" dirty="0" smtClean="0"/>
              <a:t>Globalization</a:t>
            </a:r>
          </a:p>
          <a:p>
            <a:pPr marL="0" indent="0" algn="ctr">
              <a:buNone/>
            </a:pPr>
            <a:r>
              <a:rPr lang="en-CA" sz="4400" b="1" dirty="0" smtClean="0"/>
              <a:t>Do </a:t>
            </a:r>
            <a:r>
              <a:rPr lang="en-CA" sz="4400" b="1" dirty="0" smtClean="0"/>
              <a:t>you like it/not like it? Why</a:t>
            </a:r>
            <a:r>
              <a:rPr lang="en-CA" sz="4400" b="1" dirty="0" smtClean="0"/>
              <a:t>?</a:t>
            </a:r>
            <a:endParaRPr lang="en-CA" sz="4400" b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3374803" y="4590875"/>
            <a:ext cx="5751268" cy="1572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/>
              <a:t>Write down your opinion. This WILL NOT change, </a:t>
            </a:r>
            <a:r>
              <a:rPr lang="en-US" sz="3200" b="1" dirty="0" smtClean="0"/>
              <a:t>regardless of the </a:t>
            </a:r>
            <a:r>
              <a:rPr lang="en-US" sz="3200" b="1" dirty="0" smtClean="0"/>
              <a:t>quote.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3800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/>
              <a:t>Now you need to analyze the source (quote) you are given. </a:t>
            </a:r>
          </a:p>
          <a:p>
            <a:pPr algn="ctr"/>
            <a:r>
              <a:rPr lang="en-US" sz="4800" dirty="0" smtClean="0"/>
              <a:t>What perspective is it expressing?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937185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04281429"/>
              </p:ext>
            </p:extLst>
          </p:nvPr>
        </p:nvGraphicFramePr>
        <p:xfrm>
          <a:off x="1145401" y="-71564"/>
          <a:ext cx="10629901" cy="67530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325092" y="6158236"/>
            <a:ext cx="5798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b="1" dirty="0" smtClean="0"/>
              <a:t>Grade 10 – Potential Perspectives</a:t>
            </a:r>
            <a:endParaRPr lang="en-CA" sz="2800" b="1" dirty="0"/>
          </a:p>
        </p:txBody>
      </p:sp>
    </p:spTree>
    <p:extLst>
      <p:ext uri="{BB962C8B-B14F-4D97-AF65-F5344CB8AC3E}">
        <p14:creationId xmlns:p14="http://schemas.microsoft.com/office/powerpoint/2010/main" val="3093437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2286000"/>
            <a:ext cx="10177270" cy="4023360"/>
          </a:xfrm>
        </p:spPr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4800" dirty="0" smtClean="0"/>
              <a:t>Now we need to decide, based on our opinion and the quote, how to respond to the source.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88822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How to respond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2553286"/>
              </p:ext>
            </p:extLst>
          </p:nvPr>
        </p:nvGraphicFramePr>
        <p:xfrm>
          <a:off x="353292" y="1995052"/>
          <a:ext cx="11409216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3072"/>
                <a:gridCol w="3803072"/>
                <a:gridCol w="380307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Quote is </a:t>
                      </a:r>
                    </a:p>
                    <a:p>
                      <a:pPr algn="ctr"/>
                      <a:r>
                        <a:rPr lang="en-US" sz="2800" dirty="0" smtClean="0"/>
                        <a:t>pro-globalization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Quote is </a:t>
                      </a:r>
                    </a:p>
                    <a:p>
                      <a:pPr algn="ctr"/>
                      <a:r>
                        <a:rPr lang="en-US" sz="2800" dirty="0" smtClean="0"/>
                        <a:t>anti-globalization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are pro-globalization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fully embrace the source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fully reject the source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are anti-globalization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fully reject the source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fully embrace the</a:t>
                      </a:r>
                      <a:r>
                        <a:rPr lang="en-US" sz="2800" baseline="0" dirty="0" smtClean="0"/>
                        <a:t> source</a:t>
                      </a:r>
                      <a:endParaRPr lang="en-US" sz="28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are in-between (kind of like globalization, but kind of don’t link some things about it)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moderately embrace the source</a:t>
                      </a:r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You moderately embrace the source</a:t>
                      </a:r>
                      <a:endParaRPr lang="en-US" sz="2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8320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essays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2286000"/>
            <a:ext cx="6214871" cy="4305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2800" dirty="0" smtClean="0"/>
              <a:t>Social studies allows you to learn about the world… and then asks you, “what do you think?” </a:t>
            </a:r>
          </a:p>
          <a:p>
            <a:pPr marL="0" indent="0" algn="ctr">
              <a:buNone/>
            </a:pPr>
            <a:r>
              <a:rPr lang="en-CA" sz="2800" dirty="0" smtClean="0"/>
              <a:t>Essays allow you to express your thoughts and opinions in an organized, clear, logical manner. </a:t>
            </a:r>
            <a:endParaRPr lang="en-CA" sz="2800" dirty="0"/>
          </a:p>
        </p:txBody>
      </p:sp>
      <p:pic>
        <p:nvPicPr>
          <p:cNvPr id="1026" name="Picture 2" descr="http://ruthcatchen.files.wordpress.com/2012/03/thinking-c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3627" y="1524001"/>
            <a:ext cx="4610099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853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How to respond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5018" y="2286000"/>
            <a:ext cx="11014364" cy="4301836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 smtClean="0">
                <a:solidFill>
                  <a:srgbClr val="FF33CC"/>
                </a:solidFill>
              </a:rPr>
              <a:t>Practice</a:t>
            </a:r>
          </a:p>
          <a:p>
            <a:pPr algn="ctr"/>
            <a:r>
              <a:rPr lang="en-US" sz="2800" b="1" dirty="0" smtClean="0"/>
              <a:t>based </a:t>
            </a:r>
            <a:r>
              <a:rPr lang="en-US" sz="2800" b="1" dirty="0" smtClean="0"/>
              <a:t>on your opinion and the quote, write down if you </a:t>
            </a:r>
            <a:r>
              <a:rPr lang="en-US" sz="2800" b="1" u="sng" dirty="0" smtClean="0">
                <a:solidFill>
                  <a:srgbClr val="FF33CC"/>
                </a:solidFill>
              </a:rPr>
              <a:t>embrace, reject, or moderately embrace</a:t>
            </a:r>
            <a:r>
              <a:rPr lang="en-US" sz="2800" b="1" u="sng" dirty="0" smtClean="0">
                <a:solidFill>
                  <a:schemeClr val="accent3"/>
                </a:solidFill>
              </a:rPr>
              <a:t> </a:t>
            </a:r>
            <a:r>
              <a:rPr lang="en-US" sz="2800" b="1" dirty="0" smtClean="0"/>
              <a:t>the perspective in the source</a:t>
            </a:r>
          </a:p>
          <a:p>
            <a:pPr algn="just"/>
            <a:endParaRPr lang="en-US" dirty="0"/>
          </a:p>
          <a:p>
            <a:pPr marL="228600" lvl="0" indent="0" algn="ctr">
              <a:buNone/>
            </a:pPr>
            <a:r>
              <a:rPr lang="en-US" sz="2800" b="1" dirty="0" smtClean="0"/>
              <a:t>Grade 10: </a:t>
            </a:r>
            <a:r>
              <a:rPr lang="en-CA" sz="2800" i="1" dirty="0"/>
              <a:t>We are living in an exciting time. Globalization has interconnected us - enhanced us - in ways that were unimaginable just a few decades ago. Globalization has taken us from the dark into the light. </a:t>
            </a:r>
            <a:endParaRPr lang="en-US" dirty="0" smtClean="0"/>
          </a:p>
          <a:p>
            <a:pPr marL="6858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0870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2286000"/>
            <a:ext cx="10177270" cy="4023360"/>
          </a:xfrm>
        </p:spPr>
        <p:txBody>
          <a:bodyPr>
            <a:normAutofit/>
          </a:bodyPr>
          <a:lstStyle/>
          <a:p>
            <a:pPr algn="ctr"/>
            <a:endParaRPr lang="en-US" sz="2000" dirty="0" smtClean="0"/>
          </a:p>
          <a:p>
            <a:pPr algn="ctr"/>
            <a:r>
              <a:rPr lang="en-US" sz="4800" dirty="0" smtClean="0"/>
              <a:t>Now that we have our opinion, and how we are going to respond to the source decided, we need to outline our essay.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3585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the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876" y="1745671"/>
            <a:ext cx="10468215" cy="4800601"/>
          </a:xfrm>
        </p:spPr>
        <p:txBody>
          <a:bodyPr>
            <a:noAutofit/>
          </a:bodyPr>
          <a:lstStyle/>
          <a:p>
            <a:r>
              <a:rPr lang="en-US" sz="2400" b="1" dirty="0"/>
              <a:t>Introduction</a:t>
            </a:r>
          </a:p>
          <a:p>
            <a:pPr marL="685800" lvl="1" indent="-395288"/>
            <a:r>
              <a:rPr lang="en-US" sz="2400" dirty="0"/>
              <a:t>Re-word the source</a:t>
            </a:r>
          </a:p>
          <a:p>
            <a:pPr marL="685800" lvl="1" indent="-395288"/>
            <a:r>
              <a:rPr lang="en-US" sz="2400" dirty="0"/>
              <a:t>Develop the main perspective in the source</a:t>
            </a:r>
          </a:p>
          <a:p>
            <a:pPr marL="685800" lvl="1" indent="-395288"/>
            <a:r>
              <a:rPr lang="en-US" sz="2400" dirty="0"/>
              <a:t>Explore other perspective(s) to show contrast and depth</a:t>
            </a:r>
          </a:p>
          <a:p>
            <a:pPr marL="685800" lvl="1" indent="-395288"/>
            <a:r>
              <a:rPr lang="en-US" sz="2400" dirty="0"/>
              <a:t>Thesis </a:t>
            </a:r>
          </a:p>
          <a:p>
            <a:r>
              <a:rPr lang="en-US" sz="2400" b="1" dirty="0"/>
              <a:t>Body Paragraphs</a:t>
            </a:r>
          </a:p>
          <a:p>
            <a:pPr marL="685800" lvl="1" indent="-395288"/>
            <a:r>
              <a:rPr lang="en-US" sz="2400" dirty="0"/>
              <a:t>Argument</a:t>
            </a:r>
          </a:p>
          <a:p>
            <a:pPr marL="685800" lvl="1" indent="-395288"/>
            <a:r>
              <a:rPr lang="en-US" sz="2400" dirty="0"/>
              <a:t>Lead-In</a:t>
            </a:r>
          </a:p>
          <a:p>
            <a:pPr marL="685800" lvl="1" indent="-395288"/>
            <a:r>
              <a:rPr lang="en-US" sz="2400" dirty="0"/>
              <a:t>Evidence</a:t>
            </a:r>
          </a:p>
          <a:p>
            <a:pPr marL="685800" lvl="1" indent="-395288"/>
            <a:r>
              <a:rPr lang="en-US" sz="2400" dirty="0"/>
              <a:t>Conclusion</a:t>
            </a:r>
          </a:p>
          <a:p>
            <a:r>
              <a:rPr lang="en-US" sz="2400" b="1" dirty="0"/>
              <a:t>Conclusion</a:t>
            </a:r>
          </a:p>
          <a:p>
            <a:pPr marL="685800" lvl="1" indent="-395288"/>
            <a:r>
              <a:rPr lang="en-US" sz="2400" dirty="0"/>
              <a:t>Re-state your thesis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03457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620981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>
                <a:solidFill>
                  <a:srgbClr val="CC0099"/>
                </a:solidFill>
              </a:rPr>
              <a:t>R</a:t>
            </a:r>
            <a:r>
              <a:rPr lang="en-US" sz="2400" b="1" dirty="0"/>
              <a:t>e-word the source</a:t>
            </a:r>
          </a:p>
          <a:p>
            <a:pPr marL="685800" lvl="1" indent="-395288"/>
            <a:r>
              <a:rPr lang="en-US" sz="2400" i="1" dirty="0"/>
              <a:t>Explain the source in different words &amp; identify its main perspective</a:t>
            </a:r>
          </a:p>
          <a:p>
            <a:pPr marL="685800" lvl="1" indent="-395288"/>
            <a:r>
              <a:rPr lang="en-US" sz="2400" i="1" dirty="0"/>
              <a:t>“In the source, the author is saying</a:t>
            </a:r>
            <a:r>
              <a:rPr lang="en-US" sz="2400" i="1" dirty="0" smtClean="0"/>
              <a:t>…”, “</a:t>
            </a:r>
            <a:r>
              <a:rPr lang="en-US" sz="2400" i="1" dirty="0"/>
              <a:t>The ideas of … can be found within the perspective of </a:t>
            </a:r>
            <a:r>
              <a:rPr lang="en-US" sz="2400" i="1" dirty="0" smtClean="0"/>
              <a:t>….”, Therefore</a:t>
            </a:r>
            <a:r>
              <a:rPr lang="en-US" sz="2400" i="1" dirty="0"/>
              <a:t>, it is clear that the author is reflecting a … perspective”</a:t>
            </a:r>
          </a:p>
          <a:p>
            <a:pPr marL="68580" indent="0">
              <a:buNone/>
            </a:pPr>
            <a:r>
              <a:rPr lang="en-US" sz="3600" b="1" dirty="0">
                <a:solidFill>
                  <a:srgbClr val="CC0099"/>
                </a:solidFill>
              </a:rPr>
              <a:t>I</a:t>
            </a:r>
            <a:r>
              <a:rPr lang="en-US" sz="2400" b="1" dirty="0"/>
              <a:t>deology in the source</a:t>
            </a:r>
          </a:p>
          <a:p>
            <a:pPr marL="685800" lvl="1" indent="-395288"/>
            <a:r>
              <a:rPr lang="en-CA" sz="2400" i="1" dirty="0" smtClean="0"/>
              <a:t>Explore the perspective of the source and the underlying ideology</a:t>
            </a:r>
          </a:p>
          <a:p>
            <a:pPr marL="68580" indent="0">
              <a:buNone/>
            </a:pPr>
            <a:r>
              <a:rPr lang="en-US" sz="3600" b="1" dirty="0" smtClean="0">
                <a:solidFill>
                  <a:srgbClr val="CC0099"/>
                </a:solidFill>
              </a:rPr>
              <a:t>O</a:t>
            </a:r>
            <a:r>
              <a:rPr lang="en-US" sz="2400" b="1" dirty="0" smtClean="0"/>
              <a:t>ther ideologies </a:t>
            </a:r>
          </a:p>
          <a:p>
            <a:pPr marL="685800" lvl="1" indent="-395288"/>
            <a:r>
              <a:rPr lang="en-CA" sz="2400" i="1" dirty="0" smtClean="0"/>
              <a:t>Using </a:t>
            </a:r>
            <a:r>
              <a:rPr lang="en-CA" sz="2400" i="1" dirty="0"/>
              <a:t>the source, transition to and explore the other perspectives</a:t>
            </a:r>
          </a:p>
          <a:p>
            <a:pPr marL="68580" indent="0">
              <a:buNone/>
            </a:pPr>
            <a:r>
              <a:rPr lang="en-US" sz="3600" b="1" dirty="0" smtClean="0">
                <a:solidFill>
                  <a:srgbClr val="CC0099"/>
                </a:solidFill>
              </a:rPr>
              <a:t>T</a:t>
            </a:r>
            <a:r>
              <a:rPr lang="en-US" sz="2400" b="1" dirty="0" smtClean="0"/>
              <a:t>hesis</a:t>
            </a:r>
            <a:endParaRPr lang="en-US" sz="2400" b="1" dirty="0"/>
          </a:p>
          <a:p>
            <a:pPr marL="685800" lvl="1" indent="-395288"/>
            <a:r>
              <a:rPr lang="en-CA" sz="2400" i="1" dirty="0"/>
              <a:t>Your response to the overall </a:t>
            </a:r>
            <a:r>
              <a:rPr lang="en-CA" sz="2400" i="1" dirty="0" smtClean="0"/>
              <a:t>question (“To what extent should the ideology in the source be embraced?”)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6904874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smtClean="0"/>
              <a:t>Ii</a:t>
            </a:r>
            <a:r>
              <a:rPr lang="en-US" dirty="0" smtClean="0"/>
              <a:t>: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620981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>
                <a:solidFill>
                  <a:srgbClr val="CC0099"/>
                </a:solidFill>
              </a:rPr>
              <a:t>R</a:t>
            </a:r>
            <a:r>
              <a:rPr lang="en-US" sz="2400" b="1" dirty="0"/>
              <a:t>e-word the source</a:t>
            </a:r>
          </a:p>
          <a:p>
            <a:pPr marL="685800" lvl="1" indent="-395288"/>
            <a:r>
              <a:rPr lang="en-US" sz="2400" i="1" dirty="0"/>
              <a:t>Explain the source in different words &amp; identify its main perspective</a:t>
            </a:r>
          </a:p>
          <a:p>
            <a:pPr marL="685800" lvl="1" indent="-395288"/>
            <a:r>
              <a:rPr lang="en-US" sz="2400" i="1" dirty="0"/>
              <a:t>“In the source, the author is saying</a:t>
            </a:r>
            <a:r>
              <a:rPr lang="en-US" sz="2400" i="1" dirty="0" smtClean="0"/>
              <a:t>…”, “</a:t>
            </a:r>
            <a:r>
              <a:rPr lang="en-US" sz="2400" i="1" dirty="0"/>
              <a:t>The ideas of … can be found within the perspective of </a:t>
            </a:r>
            <a:r>
              <a:rPr lang="en-US" sz="2400" i="1" dirty="0" smtClean="0"/>
              <a:t>….”, Therefore</a:t>
            </a:r>
            <a:r>
              <a:rPr lang="en-US" sz="2400" i="1" dirty="0"/>
              <a:t>, it is clear that the author is reflecting a … perspective</a:t>
            </a:r>
            <a:r>
              <a:rPr lang="en-US" sz="2400" i="1" dirty="0" smtClean="0"/>
              <a:t>”</a:t>
            </a:r>
            <a:endParaRPr lang="en-US" sz="2400" i="1" dirty="0"/>
          </a:p>
        </p:txBody>
      </p:sp>
    </p:spTree>
    <p:extLst>
      <p:ext uri="{BB962C8B-B14F-4D97-AF65-F5344CB8AC3E}">
        <p14:creationId xmlns:p14="http://schemas.microsoft.com/office/powerpoint/2010/main" val="33970721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smtClean="0"/>
              <a:t>Ii</a:t>
            </a:r>
            <a:r>
              <a:rPr lang="en-US" dirty="0" smtClean="0"/>
              <a:t>: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620981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>
                <a:solidFill>
                  <a:srgbClr val="CC0099"/>
                </a:solidFill>
              </a:rPr>
              <a:t>R</a:t>
            </a:r>
            <a:r>
              <a:rPr lang="en-US" sz="2400" b="1" dirty="0"/>
              <a:t>e-word the source</a:t>
            </a:r>
          </a:p>
          <a:p>
            <a:pPr marL="685800" lvl="1" indent="-395288"/>
            <a:r>
              <a:rPr lang="en-US" sz="2400" i="1" dirty="0"/>
              <a:t>Explain the source in different words &amp; identify its main perspective</a:t>
            </a:r>
          </a:p>
          <a:p>
            <a:pPr marL="685800" lvl="1" indent="-395288"/>
            <a:r>
              <a:rPr lang="en-US" sz="2400" i="1" dirty="0"/>
              <a:t>“In the source, the author is saying</a:t>
            </a:r>
            <a:r>
              <a:rPr lang="en-US" sz="2400" i="1" dirty="0" smtClean="0"/>
              <a:t>…”, “</a:t>
            </a:r>
            <a:r>
              <a:rPr lang="en-US" sz="2400" i="1" dirty="0"/>
              <a:t>The ideas of … can be found within the perspective of </a:t>
            </a:r>
            <a:r>
              <a:rPr lang="en-US" sz="2400" i="1" dirty="0" smtClean="0"/>
              <a:t>….”, Therefore</a:t>
            </a:r>
            <a:r>
              <a:rPr lang="en-US" sz="2400" i="1" dirty="0"/>
              <a:t>, it is clear that the author is reflecting a … perspective</a:t>
            </a:r>
            <a:r>
              <a:rPr lang="en-US" sz="2400" i="1" dirty="0" smtClean="0"/>
              <a:t>”</a:t>
            </a:r>
            <a:endParaRPr lang="en-US" sz="2400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87038" y="3629037"/>
            <a:ext cx="4694285" cy="267765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Grade 10 Source</a:t>
            </a:r>
          </a:p>
          <a:p>
            <a:pPr algn="ctr"/>
            <a:endParaRPr lang="en-CA" sz="2400" b="1" dirty="0"/>
          </a:p>
          <a:p>
            <a:pPr algn="ctr"/>
            <a:r>
              <a:rPr lang="en-CA" sz="2400" dirty="0"/>
              <a:t>“</a:t>
            </a:r>
            <a:r>
              <a:rPr lang="en-CA" sz="2400" i="1" dirty="0"/>
              <a:t>People hoped that economic globalization would act like a rising tide that lifts all boats. Instead, it has been a riptide that has knocked over the weakest boats</a:t>
            </a:r>
            <a:r>
              <a:rPr lang="en-CA" sz="2400" i="1" dirty="0" smtClean="0"/>
              <a:t>.”</a:t>
            </a:r>
            <a:endParaRPr lang="en-CA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4881323" y="3644758"/>
            <a:ext cx="7198809" cy="2677656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Source - Reworded</a:t>
            </a:r>
            <a:endParaRPr lang="en-CA" sz="2400" b="1" dirty="0"/>
          </a:p>
          <a:p>
            <a:pPr marL="68580"/>
            <a:endParaRPr lang="en-CA" sz="2400" b="1" dirty="0"/>
          </a:p>
          <a:p>
            <a:pPr marL="0" lvl="1" algn="ctr"/>
            <a:r>
              <a:rPr lang="en-CA" sz="2400" i="1" dirty="0" smtClean="0"/>
              <a:t>In the source, the author is saying globalization has not been beneficial; but rather, it has been a negative force to the most disadvantaged. Due to the tone of the author’s language it is clear that he/she is expressing an anti-globalization perspective. </a:t>
            </a:r>
            <a:endParaRPr lang="en-CA" i="1" dirty="0"/>
          </a:p>
        </p:txBody>
      </p:sp>
    </p:spTree>
    <p:extLst>
      <p:ext uri="{BB962C8B-B14F-4D97-AF65-F5344CB8AC3E}">
        <p14:creationId xmlns:p14="http://schemas.microsoft.com/office/powerpoint/2010/main" val="30137872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620981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>
                <a:solidFill>
                  <a:srgbClr val="CC0099"/>
                </a:solidFill>
              </a:rPr>
              <a:t>R</a:t>
            </a:r>
            <a:r>
              <a:rPr lang="en-US" sz="2400" b="1" dirty="0"/>
              <a:t>e-word the source</a:t>
            </a:r>
          </a:p>
          <a:p>
            <a:pPr marL="685800" lvl="1" indent="-395288"/>
            <a:r>
              <a:rPr lang="en-US" sz="2400" i="1" dirty="0"/>
              <a:t>Explain the source in different words &amp; identify its main perspective</a:t>
            </a:r>
          </a:p>
          <a:p>
            <a:pPr marL="685800" lvl="1" indent="-395288"/>
            <a:r>
              <a:rPr lang="en-US" sz="2400" i="1" dirty="0"/>
              <a:t>“In the source, the author is saying</a:t>
            </a:r>
            <a:r>
              <a:rPr lang="en-US" sz="2400" i="1" dirty="0" smtClean="0"/>
              <a:t>…”, “</a:t>
            </a:r>
            <a:r>
              <a:rPr lang="en-US" sz="2400" i="1" dirty="0"/>
              <a:t>The ideas of … can be found within the perspective of </a:t>
            </a:r>
            <a:r>
              <a:rPr lang="en-US" sz="2400" i="1" dirty="0" smtClean="0"/>
              <a:t>….”, Therefore</a:t>
            </a:r>
            <a:r>
              <a:rPr lang="en-US" sz="2400" i="1" dirty="0"/>
              <a:t>, it is clear that the author is reflecting a … perspective</a:t>
            </a:r>
            <a:r>
              <a:rPr lang="en-US" sz="2400" i="1" dirty="0" smtClean="0"/>
              <a:t>”</a:t>
            </a:r>
          </a:p>
          <a:p>
            <a:pPr marL="290512" lvl="1" indent="0">
              <a:buNone/>
            </a:pPr>
            <a:endParaRPr lang="en-US" sz="2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812844" y="3582412"/>
            <a:ext cx="5584491" cy="30469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CA" sz="2400" b="1" dirty="0" smtClean="0"/>
              <a:t>Grade 10 PRACTICE Source</a:t>
            </a:r>
          </a:p>
          <a:p>
            <a:pPr algn="ctr"/>
            <a:r>
              <a:rPr lang="en-CA" sz="2800" i="1" dirty="0" smtClean="0"/>
              <a:t>We </a:t>
            </a:r>
            <a:r>
              <a:rPr lang="en-CA" sz="2800" i="1" dirty="0"/>
              <a:t>are living in an exciting time. Globalization has interconnected us - enhanced us - in ways that were unimaginable just a few decades ago. Globalization has taken us from the dark into the light.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397335" y="4125190"/>
            <a:ext cx="55241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smtClean="0"/>
              <a:t>Practice Re-Wording </a:t>
            </a:r>
          </a:p>
          <a:p>
            <a:pPr algn="ctr"/>
            <a:r>
              <a:rPr lang="en-CA" sz="3600" b="1" dirty="0"/>
              <a:t>O</a:t>
            </a:r>
            <a:r>
              <a:rPr lang="en-CA" sz="3600" b="1" dirty="0" smtClean="0"/>
              <a:t>n Your Own!</a:t>
            </a:r>
            <a:endParaRPr lang="en-CA" sz="3600" b="1" dirty="0"/>
          </a:p>
        </p:txBody>
      </p:sp>
    </p:spTree>
    <p:extLst>
      <p:ext uri="{BB962C8B-B14F-4D97-AF65-F5344CB8AC3E}">
        <p14:creationId xmlns:p14="http://schemas.microsoft.com/office/powerpoint/2010/main" val="12053997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620981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 smtClean="0">
                <a:solidFill>
                  <a:srgbClr val="CC0099"/>
                </a:solidFill>
              </a:rPr>
              <a:t>I</a:t>
            </a:r>
            <a:r>
              <a:rPr lang="en-US" sz="2400" b="1" dirty="0" smtClean="0"/>
              <a:t>deology </a:t>
            </a:r>
            <a:r>
              <a:rPr lang="en-US" sz="2400" b="1" dirty="0"/>
              <a:t>in the source</a:t>
            </a:r>
          </a:p>
          <a:p>
            <a:pPr marL="685800" lvl="1" indent="-395288"/>
            <a:r>
              <a:rPr lang="en-CA" sz="2400" i="1" dirty="0" smtClean="0"/>
              <a:t>Explore the perspective of the source and the underlying ideology</a:t>
            </a:r>
          </a:p>
          <a:p>
            <a:pPr marL="685800" lvl="1" indent="-395288"/>
            <a:endParaRPr lang="en-CA" sz="2400" i="1" dirty="0"/>
          </a:p>
          <a:p>
            <a:pPr marL="411480" indent="-342900">
              <a:buFont typeface="Arial" pitchFamily="34" charset="0"/>
              <a:buChar char="•"/>
            </a:pPr>
            <a:r>
              <a:rPr lang="en-CA" sz="2800" b="1" dirty="0"/>
              <a:t>Step 1: Define the </a:t>
            </a:r>
            <a:r>
              <a:rPr lang="en-CA" sz="2800" b="1" dirty="0" smtClean="0"/>
              <a:t>perspective</a:t>
            </a:r>
            <a:endParaRPr lang="en-CA" sz="2800" b="1" dirty="0"/>
          </a:p>
          <a:p>
            <a:pPr marL="411480" indent="-342900">
              <a:buFont typeface="Arial" pitchFamily="34" charset="0"/>
              <a:buChar char="•"/>
            </a:pPr>
            <a:r>
              <a:rPr lang="en-CA" sz="2800" b="1" dirty="0" smtClean="0"/>
              <a:t>Step </a:t>
            </a:r>
            <a:r>
              <a:rPr lang="en-CA" sz="2800" b="1" dirty="0"/>
              <a:t>2</a:t>
            </a:r>
            <a:r>
              <a:rPr lang="en-CA" sz="2800" b="1" dirty="0" smtClean="0"/>
              <a:t>: </a:t>
            </a:r>
            <a:r>
              <a:rPr lang="en-CA" sz="2800" b="1" dirty="0"/>
              <a:t>Explore its positive characteristics</a:t>
            </a:r>
          </a:p>
          <a:p>
            <a:pPr marL="411480" indent="-342900">
              <a:buFont typeface="Arial" pitchFamily="34" charset="0"/>
              <a:buChar char="•"/>
            </a:pPr>
            <a:r>
              <a:rPr lang="en-CA" sz="2800" b="1" dirty="0"/>
              <a:t>Step </a:t>
            </a:r>
            <a:r>
              <a:rPr lang="en-CA" sz="2800" b="1" dirty="0"/>
              <a:t>3</a:t>
            </a:r>
            <a:r>
              <a:rPr lang="en-CA" sz="2800" b="1" dirty="0" smtClean="0"/>
              <a:t>: </a:t>
            </a:r>
            <a:r>
              <a:rPr lang="en-CA" sz="2800" b="1" dirty="0"/>
              <a:t>Explore its negative characteristics</a:t>
            </a:r>
          </a:p>
          <a:p>
            <a:pPr marL="290512" lvl="1" indent="0">
              <a:buNone/>
            </a:pPr>
            <a:endParaRPr lang="en-CA" sz="2400" i="1" dirty="0" smtClean="0"/>
          </a:p>
        </p:txBody>
      </p:sp>
      <p:sp>
        <p:nvSpPr>
          <p:cNvPr id="4" name="Rounded Rectangle 3"/>
          <p:cNvSpPr/>
          <p:nvPr/>
        </p:nvSpPr>
        <p:spPr>
          <a:xfrm>
            <a:off x="7606145" y="2817055"/>
            <a:ext cx="4336472" cy="26162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4000" b="1" dirty="0" smtClean="0"/>
              <a:t>For each step – you NEED to link to the source</a:t>
            </a:r>
            <a:endParaRPr lang="en-CA" sz="4000" b="1" dirty="0"/>
          </a:p>
        </p:txBody>
      </p:sp>
    </p:spTree>
    <p:extLst>
      <p:ext uri="{BB962C8B-B14F-4D97-AF65-F5344CB8AC3E}">
        <p14:creationId xmlns:p14="http://schemas.microsoft.com/office/powerpoint/2010/main" val="3541291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620981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 smtClean="0">
                <a:solidFill>
                  <a:srgbClr val="CC0099"/>
                </a:solidFill>
              </a:rPr>
              <a:t>I</a:t>
            </a:r>
            <a:r>
              <a:rPr lang="en-US" sz="2400" b="1" dirty="0" smtClean="0"/>
              <a:t>deology </a:t>
            </a:r>
            <a:r>
              <a:rPr lang="en-US" sz="2400" b="1" dirty="0"/>
              <a:t>in the source</a:t>
            </a:r>
          </a:p>
          <a:p>
            <a:pPr marL="685800" lvl="1" indent="-395288"/>
            <a:r>
              <a:rPr lang="en-CA" sz="2400" i="1" dirty="0" smtClean="0"/>
              <a:t>Explore the perspective of the source and the underlying ideology</a:t>
            </a:r>
          </a:p>
          <a:p>
            <a:pPr marL="68580" indent="0">
              <a:buNone/>
            </a:pPr>
            <a:r>
              <a:rPr lang="en-US" sz="3600" b="1" dirty="0">
                <a:solidFill>
                  <a:srgbClr val="CC0099"/>
                </a:solidFill>
              </a:rPr>
              <a:t>O</a:t>
            </a:r>
            <a:r>
              <a:rPr lang="en-US" sz="2400" b="1" dirty="0"/>
              <a:t>ther ideologies </a:t>
            </a:r>
          </a:p>
          <a:p>
            <a:pPr marL="685800" lvl="1" indent="-395288"/>
            <a:r>
              <a:rPr lang="en-CA" sz="2400" i="1" dirty="0"/>
              <a:t>Using the source, transition to and explore the other </a:t>
            </a:r>
            <a:r>
              <a:rPr lang="en-CA" sz="2400" i="1" dirty="0" smtClean="0"/>
              <a:t>perspectives</a:t>
            </a:r>
          </a:p>
          <a:p>
            <a:pPr marL="685800" lvl="1" indent="-395288"/>
            <a:endParaRPr lang="en-CA" sz="2400" i="1" dirty="0"/>
          </a:p>
          <a:p>
            <a:pPr marL="411480" indent="-342900">
              <a:buFont typeface="Arial" pitchFamily="34" charset="0"/>
              <a:buChar char="•"/>
            </a:pPr>
            <a:endParaRPr lang="en-CA" sz="2100" dirty="0" smtClean="0"/>
          </a:p>
          <a:p>
            <a:pPr marL="411480" indent="-342900">
              <a:buFont typeface="Arial" pitchFamily="34" charset="0"/>
              <a:buChar char="•"/>
            </a:pPr>
            <a:endParaRPr lang="en-CA" sz="2100" b="1" dirty="0" smtClean="0"/>
          </a:p>
          <a:p>
            <a:pPr marL="411480" indent="-342900">
              <a:buFont typeface="Arial" pitchFamily="34" charset="0"/>
              <a:buChar char="•"/>
            </a:pPr>
            <a:endParaRPr lang="en-CA" sz="2400" i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1897450" y="4105834"/>
            <a:ext cx="8459442" cy="19341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" indent="0" algn="ctr">
              <a:buNone/>
            </a:pPr>
            <a:r>
              <a:rPr lang="en-CA" sz="3600" b="1" dirty="0" smtClean="0">
                <a:solidFill>
                  <a:schemeClr val="tx1"/>
                </a:solidFill>
              </a:rPr>
              <a:t>PERSPECTIVES/IDEOLOGIES</a:t>
            </a:r>
          </a:p>
          <a:p>
            <a:pPr marL="68580" algn="ctr"/>
            <a:r>
              <a:rPr lang="en-CA" sz="3600" b="1" dirty="0" smtClean="0"/>
              <a:t>Grade </a:t>
            </a:r>
            <a:r>
              <a:rPr lang="en-CA" sz="3600" b="1" dirty="0"/>
              <a:t>10: </a:t>
            </a:r>
            <a:r>
              <a:rPr lang="en-CA" sz="3600" dirty="0"/>
              <a:t>Pro v. Anti </a:t>
            </a:r>
            <a:r>
              <a:rPr lang="en-CA" sz="3600" dirty="0" smtClean="0"/>
              <a:t>Globalization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28417669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smtClean="0"/>
              <a:t>Ii</a:t>
            </a:r>
            <a:r>
              <a:rPr lang="en-US" dirty="0" smtClean="0"/>
              <a:t>: 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2672" y="1620981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 smtClean="0">
                <a:solidFill>
                  <a:srgbClr val="CC0099"/>
                </a:solidFill>
              </a:rPr>
              <a:t>I</a:t>
            </a:r>
            <a:r>
              <a:rPr lang="en-US" sz="2400" b="1" dirty="0" smtClean="0"/>
              <a:t>deology </a:t>
            </a:r>
            <a:r>
              <a:rPr lang="en-US" sz="2400" b="1" dirty="0"/>
              <a:t>in the source</a:t>
            </a:r>
          </a:p>
          <a:p>
            <a:pPr marL="0" lvl="1" indent="0">
              <a:buNone/>
            </a:pPr>
            <a:r>
              <a:rPr lang="en-US" sz="3600" b="1" dirty="0" smtClean="0">
                <a:solidFill>
                  <a:srgbClr val="CC0099"/>
                </a:solidFill>
              </a:rPr>
              <a:t>O</a:t>
            </a:r>
            <a:r>
              <a:rPr lang="en-US" sz="2400" b="1" dirty="0" smtClean="0"/>
              <a:t>ther ideologies</a:t>
            </a:r>
            <a:endParaRPr lang="en-US" sz="2400" b="1" dirty="0"/>
          </a:p>
          <a:p>
            <a:pPr marL="290512" lvl="1" indent="0">
              <a:buNone/>
            </a:pPr>
            <a:endParaRPr lang="en-CA" sz="2400" i="1" dirty="0"/>
          </a:p>
          <a:p>
            <a:pPr marL="411480" indent="-342900">
              <a:buFont typeface="Arial" pitchFamily="34" charset="0"/>
              <a:buChar char="•"/>
            </a:pPr>
            <a:r>
              <a:rPr lang="en-CA" sz="2800" b="1" dirty="0"/>
              <a:t>Step 1: Define the </a:t>
            </a:r>
            <a:r>
              <a:rPr lang="en-CA" sz="2800" b="1" dirty="0" smtClean="0"/>
              <a:t>perspective</a:t>
            </a:r>
          </a:p>
          <a:p>
            <a:pPr marL="411480" indent="-342900">
              <a:buFont typeface="Arial" pitchFamily="34" charset="0"/>
              <a:buChar char="•"/>
            </a:pPr>
            <a:r>
              <a:rPr lang="en-CA" sz="2800" b="1" dirty="0" smtClean="0"/>
              <a:t>Step 2: </a:t>
            </a:r>
            <a:r>
              <a:rPr lang="en-CA" sz="2800" b="1" dirty="0"/>
              <a:t>Explore its positive characteristics</a:t>
            </a:r>
          </a:p>
          <a:p>
            <a:pPr marL="411480" indent="-342900">
              <a:buFont typeface="Arial" pitchFamily="34" charset="0"/>
              <a:buChar char="•"/>
            </a:pPr>
            <a:r>
              <a:rPr lang="en-CA" sz="2800" b="1" dirty="0"/>
              <a:t>Step </a:t>
            </a:r>
            <a:r>
              <a:rPr lang="en-CA" sz="2800" b="1" dirty="0" smtClean="0"/>
              <a:t>3: </a:t>
            </a:r>
            <a:r>
              <a:rPr lang="en-CA" sz="2800" b="1" dirty="0"/>
              <a:t>Explore its negative characteristics</a:t>
            </a:r>
          </a:p>
          <a:p>
            <a:pPr marL="290512" lvl="1" indent="0">
              <a:buNone/>
            </a:pPr>
            <a:endParaRPr lang="en-CA" sz="2400" i="1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7730837" y="2867958"/>
            <a:ext cx="3995072" cy="3283459"/>
          </a:xfrm>
          <a:prstGeom prst="roundRect">
            <a:avLst/>
          </a:prstGeom>
          <a:solidFill>
            <a:srgbClr val="FF33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r>
              <a:rPr lang="en-CA" sz="2800" b="1" i="1" dirty="0" smtClean="0"/>
              <a:t>Grade 10</a:t>
            </a:r>
          </a:p>
          <a:p>
            <a:pPr marL="0" lvl="1" algn="ctr"/>
            <a:r>
              <a:rPr lang="en-CA" sz="2800" b="1" i="1" dirty="0" smtClean="0"/>
              <a:t>Practice Source: </a:t>
            </a:r>
          </a:p>
          <a:p>
            <a:pPr algn="ctr"/>
            <a:r>
              <a:rPr lang="en-CA" sz="2400" dirty="0"/>
              <a:t>“</a:t>
            </a:r>
            <a:r>
              <a:rPr lang="en-CA" sz="2400" i="1" dirty="0"/>
              <a:t>People hoped that economic globalization would act like a rising tide that lifts all boats. Instead, it has been a riptide that has knocked over the weakest boats.”</a:t>
            </a:r>
          </a:p>
        </p:txBody>
      </p:sp>
    </p:spTree>
    <p:extLst>
      <p:ext uri="{BB962C8B-B14F-4D97-AF65-F5344CB8AC3E}">
        <p14:creationId xmlns:p14="http://schemas.microsoft.com/office/powerpoint/2010/main" val="1693830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essays: Types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2286000"/>
            <a:ext cx="10291571" cy="43053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CA" sz="2800" b="1" dirty="0" smtClean="0"/>
              <a:t>Analysis Essay (Writing Assignment I)</a:t>
            </a:r>
          </a:p>
          <a:p>
            <a:pPr marL="1257300" lvl="1" indent="-533400"/>
            <a:r>
              <a:rPr lang="en-CA" sz="2400" dirty="0" smtClean="0"/>
              <a:t>You are given three sources (pictures, quotes, cartoons, etc.) and are asked to analyze them, and asked what relationships link the sources together</a:t>
            </a:r>
          </a:p>
          <a:p>
            <a:pPr marL="1257300" lvl="1" indent="-533400"/>
            <a:r>
              <a:rPr lang="en-CA" sz="2400" b="1" dirty="0" smtClean="0"/>
              <a:t>70 </a:t>
            </a:r>
            <a:r>
              <a:rPr lang="en-CA" sz="2400" b="1" dirty="0" err="1" smtClean="0"/>
              <a:t>mins</a:t>
            </a:r>
            <a:r>
              <a:rPr lang="en-CA" sz="2400" b="1" dirty="0" smtClean="0"/>
              <a:t> to write</a:t>
            </a:r>
          </a:p>
          <a:p>
            <a:pPr marL="1257300" lvl="1" indent="-533400"/>
            <a:r>
              <a:rPr lang="en-CA" sz="2400" b="1" dirty="0" smtClean="0"/>
              <a:t>Out of 20 marks</a:t>
            </a:r>
          </a:p>
          <a:p>
            <a:pPr marL="514350" indent="-514350">
              <a:buAutoNum type="arabicPeriod"/>
            </a:pPr>
            <a:r>
              <a:rPr lang="en-CA" sz="2800" b="1" dirty="0" smtClean="0"/>
              <a:t>Persuasive Essay (Writing Assignment II)</a:t>
            </a:r>
          </a:p>
          <a:p>
            <a:pPr marL="1257300" lvl="1" indent="-533400"/>
            <a:r>
              <a:rPr lang="en-CA" sz="2400" dirty="0"/>
              <a:t>You are given </a:t>
            </a:r>
            <a:r>
              <a:rPr lang="en-CA" sz="2400" dirty="0" smtClean="0"/>
              <a:t>a quote and are asked, “To what extent should the ideological perspective(s) in the source be embraced?” This is basically asking you what your opinion is on the quote. </a:t>
            </a:r>
          </a:p>
          <a:p>
            <a:pPr marL="1257300" lvl="1" indent="-533400"/>
            <a:r>
              <a:rPr lang="en-CA" sz="2400" b="1" dirty="0" smtClean="0"/>
              <a:t>100 </a:t>
            </a:r>
            <a:r>
              <a:rPr lang="en-CA" sz="2400" b="1" dirty="0" err="1"/>
              <a:t>mins</a:t>
            </a:r>
            <a:r>
              <a:rPr lang="en-CA" sz="2400" b="1" dirty="0"/>
              <a:t> to </a:t>
            </a:r>
            <a:r>
              <a:rPr lang="en-CA" sz="2400" b="1" dirty="0" smtClean="0"/>
              <a:t>write</a:t>
            </a:r>
          </a:p>
          <a:p>
            <a:pPr marL="1257300" lvl="1" indent="-533400"/>
            <a:r>
              <a:rPr lang="en-CA" sz="2400" b="1" dirty="0" smtClean="0"/>
              <a:t>Out of 30 marks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12750023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455444"/>
              </p:ext>
            </p:extLst>
          </p:nvPr>
        </p:nvGraphicFramePr>
        <p:xfrm>
          <a:off x="0" y="166256"/>
          <a:ext cx="12192000" cy="627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2255"/>
                <a:gridCol w="9739745"/>
              </a:tblGrid>
              <a:tr h="417760">
                <a:tc>
                  <a:txBody>
                    <a:bodyPr/>
                    <a:lstStyle/>
                    <a:p>
                      <a:pPr algn="ctr"/>
                      <a:endParaRPr lang="en-C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Globalization</a:t>
                      </a:r>
                      <a:endParaRPr lang="en-CA" sz="2800" dirty="0"/>
                    </a:p>
                  </a:txBody>
                  <a:tcPr anchor="ctr"/>
                </a:tc>
              </a:tr>
              <a:tr h="808366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Definition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 smtClean="0">
                          <a:solidFill>
                            <a:schemeClr val="tx1"/>
                          </a:solidFill>
                        </a:rPr>
                        <a:t>The process by which the world’s citizens are becoming increasingly connected and interdependent. </a:t>
                      </a:r>
                      <a:endParaRPr lang="en-CA" sz="2400" dirty="0"/>
                    </a:p>
                  </a:txBody>
                  <a:tcPr/>
                </a:tc>
              </a:tr>
              <a:tr h="403993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Positives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 smtClean="0"/>
                        <a:t>Promotes </a:t>
                      </a:r>
                      <a:r>
                        <a:rPr lang="en-CA" sz="2400" b="1" dirty="0" smtClean="0"/>
                        <a:t>interconnectedness</a:t>
                      </a:r>
                      <a:r>
                        <a:rPr lang="en-CA" sz="2400" dirty="0" smtClean="0"/>
                        <a:t> –  allows people to travel, moves people and ideas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 smtClean="0"/>
                        <a:t>Can create </a:t>
                      </a:r>
                      <a:r>
                        <a:rPr lang="en-CA" sz="2400" b="1" dirty="0" smtClean="0"/>
                        <a:t>economic benefits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 smtClean="0"/>
                        <a:t>Can encourage cultural </a:t>
                      </a:r>
                      <a:r>
                        <a:rPr lang="en-CA" sz="2400" b="1" dirty="0" smtClean="0"/>
                        <a:t>diversity</a:t>
                      </a:r>
                      <a:r>
                        <a:rPr lang="en-CA" sz="2400" dirty="0" smtClean="0"/>
                        <a:t> &amp; revitalization through greater access to foreign cultures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 smtClean="0"/>
                        <a:t>Encourages governments and organizations to </a:t>
                      </a:r>
                      <a:r>
                        <a:rPr lang="en-CA" sz="2400" b="1" dirty="0" smtClean="0"/>
                        <a:t>work together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•"/>
                      </a:pPr>
                      <a:r>
                        <a:rPr lang="en-CA" sz="2400" dirty="0" smtClean="0"/>
                        <a:t>Allows countries to </a:t>
                      </a:r>
                      <a:r>
                        <a:rPr lang="en-CA" sz="2400" b="1" dirty="0" smtClean="0"/>
                        <a:t>specialize</a:t>
                      </a:r>
                      <a:r>
                        <a:rPr lang="en-CA" sz="2400" dirty="0" smtClean="0"/>
                        <a:t> in what they are good at (</a:t>
                      </a:r>
                      <a:r>
                        <a:rPr lang="en-CA" sz="2400" b="1" dirty="0" smtClean="0"/>
                        <a:t>outsourcing</a:t>
                      </a:r>
                      <a:r>
                        <a:rPr lang="en-CA" sz="2400" dirty="0" smtClean="0"/>
                        <a:t>)</a:t>
                      </a:r>
                    </a:p>
                  </a:txBody>
                  <a:tcPr/>
                </a:tc>
              </a:tr>
              <a:tr h="697302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Negatives</a:t>
                      </a:r>
                      <a:endParaRPr lang="en-CA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Encourages interconnectedness – can allow the spread of diseases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discourage diversity, and promote assimilation/homogenization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Encourages outsourcing, which may lead to job loss and low wages for workers</a:t>
                      </a:r>
                    </a:p>
                    <a:p>
                      <a:pPr marL="342900" lvl="0" indent="-34290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CA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Can increase demand for goods, which can lead to environmental and social exploitation</a:t>
                      </a:r>
                      <a:r>
                        <a:rPr lang="en-CA" sz="1600" b="1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CA" sz="16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9165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the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8" y="1683327"/>
            <a:ext cx="11589327" cy="5008419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3600" b="1" dirty="0">
                <a:solidFill>
                  <a:srgbClr val="CC0099"/>
                </a:solidFill>
              </a:rPr>
              <a:t>T</a:t>
            </a:r>
            <a:r>
              <a:rPr lang="en-US" sz="2400" b="1" dirty="0"/>
              <a:t>hesis</a:t>
            </a:r>
          </a:p>
          <a:p>
            <a:pPr marL="290512" lvl="1" indent="0">
              <a:buNone/>
            </a:pPr>
            <a:r>
              <a:rPr lang="en-CA" sz="2400" i="1" dirty="0"/>
              <a:t>Your response to the overall question </a:t>
            </a:r>
          </a:p>
          <a:p>
            <a:pPr marL="290512" lvl="1" indent="0" algn="ctr">
              <a:buNone/>
            </a:pPr>
            <a:r>
              <a:rPr lang="en-CA" sz="2400" b="1" i="1" dirty="0" smtClean="0"/>
              <a:t>“</a:t>
            </a:r>
            <a:r>
              <a:rPr lang="en-CA" sz="2400" b="1" i="1" dirty="0"/>
              <a:t>To what extent should the ideology in the source be embraced</a:t>
            </a:r>
            <a:r>
              <a:rPr lang="en-CA" sz="2400" b="1" i="1" dirty="0" smtClean="0"/>
              <a:t>?”</a:t>
            </a:r>
            <a:endParaRPr lang="en-US" sz="2400" b="1" i="1" dirty="0"/>
          </a:p>
          <a:p>
            <a:pPr marL="685800" lvl="1" indent="-395288"/>
            <a:endParaRPr lang="en-CA" sz="2400" i="1" dirty="0"/>
          </a:p>
          <a:p>
            <a:pPr marL="285750" indent="-285750" algn="just">
              <a:buFont typeface="Arial" pitchFamily="34" charset="0"/>
              <a:buChar char="•"/>
            </a:pPr>
            <a:r>
              <a:rPr lang="en-CA" sz="2400" dirty="0" smtClean="0"/>
              <a:t>After </a:t>
            </a:r>
            <a:r>
              <a:rPr lang="en-US" sz="2400" dirty="0"/>
              <a:t>exploring these perspectives and the positive and negative characteristics associated with the source, it is clear that the perspective </a:t>
            </a:r>
            <a:r>
              <a:rPr lang="en-US" sz="2400" dirty="0" err="1"/>
              <a:t>of_________as</a:t>
            </a:r>
            <a:r>
              <a:rPr lang="en-US" sz="2400" dirty="0"/>
              <a:t> reflected in the source, should be </a:t>
            </a:r>
            <a:r>
              <a:rPr lang="en-US" sz="2400" b="1" dirty="0"/>
              <a:t>embraced _______ (</a:t>
            </a:r>
            <a:r>
              <a:rPr lang="en-US" sz="2400" b="1" dirty="0">
                <a:solidFill>
                  <a:srgbClr val="FF6600"/>
                </a:solidFill>
              </a:rPr>
              <a:t>minimally/moderately</a:t>
            </a:r>
            <a:r>
              <a:rPr lang="en-US" sz="2400" b="1" dirty="0"/>
              <a:t>/fully). </a:t>
            </a:r>
            <a:r>
              <a:rPr lang="en-US" sz="2400" b="1" dirty="0">
                <a:solidFill>
                  <a:srgbClr val="FF6600"/>
                </a:solidFill>
              </a:rPr>
              <a:t>Instead, society would be best served by embracing the ideology of___________ </a:t>
            </a:r>
            <a:r>
              <a:rPr lang="en-US" sz="2400" dirty="0">
                <a:solidFill>
                  <a:srgbClr val="FF6600"/>
                </a:solidFill>
              </a:rPr>
              <a:t>(your ideology).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400" dirty="0"/>
              <a:t>This is because of __________, ____________, and _____________(body paragraph arguments</a:t>
            </a:r>
            <a:r>
              <a:rPr lang="en-US" sz="2400" dirty="0" smtClean="0"/>
              <a:t>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6077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24127" y="1600200"/>
            <a:ext cx="10052582" cy="4873752"/>
          </a:xfrm>
        </p:spPr>
        <p:txBody>
          <a:bodyPr>
            <a:normAutofit/>
          </a:bodyPr>
          <a:lstStyle/>
          <a:p>
            <a:endParaRPr lang="en-US" sz="1700" b="1" dirty="0"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pPr marL="68580" indent="0" algn="ctr">
              <a:buNone/>
            </a:pPr>
            <a:r>
              <a:rPr lang="en-US" sz="3600" b="1" dirty="0"/>
              <a:t>Ok, now that the intro is done, we need to provide EVIDENCE to back up our thesis!</a:t>
            </a:r>
            <a:endParaRPr lang="en-US" sz="4000" dirty="0"/>
          </a:p>
          <a:p>
            <a:endParaRPr lang="en-US" sz="1800" dirty="0">
              <a:solidFill>
                <a:srgbClr val="00B050"/>
              </a:solidFill>
            </a:endParaRPr>
          </a:p>
          <a:p>
            <a:endParaRPr lang="en-US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79245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smtClean="0"/>
              <a:t>Ii</a:t>
            </a:r>
            <a:r>
              <a:rPr lang="en-US" dirty="0" smtClean="0"/>
              <a:t>: Body paragraphs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024127" y="1600200"/>
            <a:ext cx="10052582" cy="4873752"/>
          </a:xfrm>
        </p:spPr>
        <p:txBody>
          <a:bodyPr>
            <a:normAutofit/>
          </a:bodyPr>
          <a:lstStyle/>
          <a:p>
            <a:endParaRPr lang="en-US" sz="1700" b="1" dirty="0"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endParaRPr lang="en-US" sz="1700" b="1" dirty="0">
              <a:solidFill>
                <a:srgbClr val="00B050"/>
              </a:solidFill>
              <a:latin typeface="Century Schoolbook" pitchFamily="18" charset="0"/>
            </a:endParaRPr>
          </a:p>
          <a:p>
            <a:pPr marL="68580" indent="0" algn="ctr">
              <a:buNone/>
            </a:pPr>
            <a:r>
              <a:rPr lang="en-US" sz="3600" b="1" dirty="0"/>
              <a:t>In a body paragraph, you </a:t>
            </a:r>
            <a:r>
              <a:rPr lang="en-US" sz="3600" b="1" dirty="0">
                <a:solidFill>
                  <a:srgbClr val="00B050"/>
                </a:solidFill>
              </a:rPr>
              <a:t>pump up </a:t>
            </a:r>
            <a:r>
              <a:rPr lang="en-US" sz="3600" b="1" dirty="0"/>
              <a:t>your position and you </a:t>
            </a:r>
            <a:r>
              <a:rPr lang="en-US" sz="3600" b="1" dirty="0">
                <a:solidFill>
                  <a:srgbClr val="FF0000"/>
                </a:solidFill>
              </a:rPr>
              <a:t>tear down </a:t>
            </a:r>
            <a:r>
              <a:rPr lang="en-US" sz="3600" b="1" dirty="0"/>
              <a:t>every other position</a:t>
            </a:r>
            <a:endParaRPr lang="en-US" sz="4000" dirty="0"/>
          </a:p>
          <a:p>
            <a:endParaRPr lang="en-US" sz="1800" dirty="0">
              <a:solidFill>
                <a:srgbClr val="00B050"/>
              </a:solidFill>
            </a:endParaRPr>
          </a:p>
          <a:p>
            <a:endParaRPr lang="en-US" sz="1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994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Grade 10: If you are…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832474"/>
              </p:ext>
            </p:extLst>
          </p:nvPr>
        </p:nvGraphicFramePr>
        <p:xfrm>
          <a:off x="0" y="3080478"/>
          <a:ext cx="121920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9746"/>
                <a:gridCol w="3357418"/>
                <a:gridCol w="3357418"/>
                <a:gridCol w="3357418"/>
              </a:tblGrid>
              <a:tr h="203048">
                <a:tc>
                  <a:txBody>
                    <a:bodyPr/>
                    <a:lstStyle/>
                    <a:p>
                      <a:pPr algn="ctr"/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Pro-Globalization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Anti-Globalization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Moderate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Body Paragraph</a:t>
                      </a:r>
                      <a:r>
                        <a:rPr lang="en-US" sz="2400" b="1" baseline="0" dirty="0" smtClean="0"/>
                        <a:t> 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Talks</a:t>
                      </a:r>
                      <a:r>
                        <a:rPr lang="en-US" sz="2400" baseline="0" dirty="0" smtClean="0"/>
                        <a:t> about the positives of globalization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Talks</a:t>
                      </a:r>
                      <a:r>
                        <a:rPr lang="en-US" sz="2400" baseline="0" dirty="0" smtClean="0"/>
                        <a:t> about the negatives of globalization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Talks about the positives of globalization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Body Paragraph 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Talks</a:t>
                      </a:r>
                      <a:r>
                        <a:rPr lang="en-US" sz="2400" baseline="0" dirty="0" smtClean="0"/>
                        <a:t> about the positives of globalization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Talks</a:t>
                      </a:r>
                      <a:r>
                        <a:rPr lang="en-US" sz="2400" baseline="0" dirty="0" smtClean="0"/>
                        <a:t> about the negatives of globalization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Talks about the negatives of globalization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Body Paragraph 3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Recognizes one</a:t>
                      </a:r>
                      <a:r>
                        <a:rPr lang="en-US" sz="2400" baseline="0" dirty="0" smtClean="0"/>
                        <a:t> of the faults of globalization, and refutes 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Recognizes one</a:t>
                      </a:r>
                      <a:r>
                        <a:rPr lang="en-US" sz="2400" baseline="0" dirty="0" smtClean="0"/>
                        <a:t> of the benefits of globalization, and refutes it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Talks about the positives of globalization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76758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2001703"/>
            <a:ext cx="11305309" cy="471082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5100" b="1" dirty="0">
                <a:solidFill>
                  <a:srgbClr val="CC0099"/>
                </a:solidFill>
              </a:rPr>
              <a:t>The Structure of a Body Paragraph</a:t>
            </a:r>
          </a:p>
          <a:p>
            <a:r>
              <a:rPr lang="en-US" sz="3800" b="1" dirty="0"/>
              <a:t>Sentence 1: 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Argument</a:t>
            </a:r>
          </a:p>
          <a:p>
            <a:pPr marL="623888" lvl="1" indent="-333375"/>
            <a:r>
              <a:rPr lang="en-US" sz="3600" b="1" dirty="0"/>
              <a:t>LINK TO THE SOURCE!!!!</a:t>
            </a:r>
          </a:p>
          <a:p>
            <a:pPr marL="623888" lvl="1" indent="-333375"/>
            <a:r>
              <a:rPr lang="en-US" sz="3600" dirty="0"/>
              <a:t>Broad – does not include any specific information</a:t>
            </a:r>
          </a:p>
          <a:p>
            <a:r>
              <a:rPr lang="en-US" sz="3800" b="1" dirty="0"/>
              <a:t>Sentences 2-5: 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Lead-In</a:t>
            </a:r>
          </a:p>
          <a:p>
            <a:pPr marL="623888" lvl="1" indent="-333375"/>
            <a:r>
              <a:rPr lang="en-US" sz="3600" dirty="0"/>
              <a:t>Setting up your examples with the relevant definition and history </a:t>
            </a:r>
          </a:p>
          <a:p>
            <a:r>
              <a:rPr lang="en-US" sz="3800" b="1" dirty="0"/>
              <a:t>Sentences 6-?: 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Evidence</a:t>
            </a:r>
          </a:p>
          <a:p>
            <a:pPr marL="623888" lvl="1" indent="-333375"/>
            <a:r>
              <a:rPr lang="en-US" sz="3600" dirty="0"/>
              <a:t>Facts, examples, and/or case studies that back up your argument</a:t>
            </a:r>
          </a:p>
          <a:p>
            <a:r>
              <a:rPr lang="en-US" sz="3800" b="1" dirty="0"/>
              <a:t>Last sentence: </a:t>
            </a:r>
            <a:r>
              <a:rPr lang="en-US" sz="3800" b="1" dirty="0">
                <a:solidFill>
                  <a:schemeClr val="accent1">
                    <a:lumMod val="75000"/>
                  </a:schemeClr>
                </a:solidFill>
              </a:rPr>
              <a:t>Conclusion</a:t>
            </a:r>
          </a:p>
          <a:p>
            <a:pPr marL="623888" lvl="1" indent="-333375"/>
            <a:r>
              <a:rPr lang="en-US" sz="3600" dirty="0"/>
              <a:t>Restate your body paragraph argument, your examples, and your overall response to the essay question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53451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764" y="2001703"/>
            <a:ext cx="11305309" cy="47108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5100" b="1" dirty="0">
                <a:solidFill>
                  <a:srgbClr val="CC0099"/>
                </a:solidFill>
              </a:rPr>
              <a:t>The Structure of a Body Paragraph</a:t>
            </a:r>
          </a:p>
          <a:p>
            <a:pPr lvl="0"/>
            <a:r>
              <a:rPr lang="en-US" sz="2800" b="1" dirty="0"/>
              <a:t>MEMORIZE your core arguments</a:t>
            </a:r>
          </a:p>
          <a:p>
            <a:pPr marL="852488" lvl="2" indent="-333375">
              <a:buFont typeface="Arial" panose="020B0604020202020204" pitchFamily="34" charset="0"/>
              <a:buChar char="•"/>
            </a:pPr>
            <a:r>
              <a:rPr lang="en-US" sz="2400" dirty="0"/>
              <a:t>You build these from your main facts/evidence</a:t>
            </a:r>
          </a:p>
          <a:p>
            <a:pPr lvl="0"/>
            <a:r>
              <a:rPr lang="en-US" sz="2800" b="1" dirty="0" smtClean="0"/>
              <a:t>Link explicitly or implicitly to the source </a:t>
            </a:r>
          </a:p>
          <a:p>
            <a:pPr marL="852488" lvl="2" indent="-333375">
              <a:buFont typeface="Arial" panose="020B0604020202020204" pitchFamily="34" charset="0"/>
              <a:buChar char="•"/>
            </a:pPr>
            <a:r>
              <a:rPr lang="en-US" sz="2400" dirty="0"/>
              <a:t>A society that embraces “[term]” and the “[term]” leads to/creates/produces</a:t>
            </a:r>
            <a:endParaRPr lang="en-CA" sz="2400" dirty="0"/>
          </a:p>
          <a:p>
            <a:pPr marL="852488" lvl="2" indent="-333375">
              <a:buFont typeface="Arial" panose="020B0604020202020204" pitchFamily="34" charset="0"/>
              <a:buChar char="•"/>
            </a:pPr>
            <a:r>
              <a:rPr lang="en-US" sz="2400" dirty="0"/>
              <a:t>A society that mixes “[term]” with “[term]” leads to /creates/produces</a:t>
            </a:r>
            <a:endParaRPr lang="en-CA" sz="2800" dirty="0"/>
          </a:p>
          <a:p>
            <a:pPr marL="852488" lvl="2" indent="-333375">
              <a:buFont typeface="Arial" panose="020B0604020202020204" pitchFamily="34" charset="0"/>
              <a:buChar char="•"/>
            </a:pPr>
            <a:r>
              <a:rPr lang="en-US" sz="2400" dirty="0"/>
              <a:t>A society that completely rejects the principles of “[term]” and “[term]” will force/lead to/create/produce</a:t>
            </a:r>
            <a:endParaRPr lang="en-CA" sz="2800" dirty="0"/>
          </a:p>
          <a:p>
            <a:pPr marL="852488" lvl="2" indent="-333375">
              <a:buFont typeface="Arial" panose="020B0604020202020204" pitchFamily="34" charset="0"/>
              <a:buChar char="•"/>
            </a:pPr>
            <a:r>
              <a:rPr lang="en-US" sz="2400" dirty="0"/>
              <a:t>Ultimately, the ideal society is produced when… </a:t>
            </a:r>
          </a:p>
          <a:p>
            <a:r>
              <a:rPr lang="en-US" sz="2800" b="1" dirty="0"/>
              <a:t>Write your arguments in a sequence </a:t>
            </a:r>
          </a:p>
          <a:p>
            <a:pPr marL="852488" lvl="2" indent="-333375">
              <a:buFont typeface="Arial" panose="020B0604020202020204" pitchFamily="34" charset="0"/>
              <a:buChar char="•"/>
            </a:pPr>
            <a:r>
              <a:rPr lang="en-US" sz="2400" dirty="0"/>
              <a:t>To ensure they tell a fluid and strong story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410674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dirty="0" err="1" smtClean="0"/>
              <a:t>iI</a:t>
            </a:r>
            <a:r>
              <a:rPr lang="en-US" dirty="0" smtClean="0"/>
              <a:t>: </a:t>
            </a:r>
            <a:r>
              <a:rPr lang="en-US" dirty="0" smtClean="0"/>
              <a:t>Body 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2001703"/>
            <a:ext cx="11430000" cy="4710823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5900" b="1" dirty="0" smtClean="0">
                <a:solidFill>
                  <a:srgbClr val="CC0099"/>
                </a:solidFill>
              </a:rPr>
              <a:t>Practice</a:t>
            </a:r>
          </a:p>
          <a:p>
            <a:pPr marL="0" indent="0" algn="ctr">
              <a:buNone/>
            </a:pPr>
            <a:r>
              <a:rPr lang="en-US" sz="5100" b="1" dirty="0" smtClean="0">
                <a:solidFill>
                  <a:srgbClr val="CC0099"/>
                </a:solidFill>
              </a:rPr>
              <a:t>Keeping your opinion in mind, build your 3-4 arguments from your source</a:t>
            </a:r>
          </a:p>
          <a:p>
            <a:pPr marL="0" indent="0" algn="ctr">
              <a:buNone/>
            </a:pPr>
            <a:endParaRPr lang="en-US" sz="4400" b="1" dirty="0" smtClean="0">
              <a:solidFill>
                <a:srgbClr val="CC0099"/>
              </a:solidFill>
            </a:endParaRPr>
          </a:p>
          <a:p>
            <a:pPr marL="228600" lvl="0" indent="0" algn="ctr">
              <a:buNone/>
            </a:pPr>
            <a:r>
              <a:rPr lang="en-US" sz="6100" b="1" dirty="0"/>
              <a:t>Grade 10: </a:t>
            </a:r>
            <a:r>
              <a:rPr lang="en-CA" sz="6100" i="1" dirty="0"/>
              <a:t>We are living in an exciting time. Globalization has interconnected us - enhanced us - in ways that were unimaginable just a few decades ago. Globalization has taken us from the dark into the light. </a:t>
            </a:r>
            <a:endParaRPr lang="en-US" sz="6100" dirty="0"/>
          </a:p>
          <a:p>
            <a:pPr marL="0" indent="0">
              <a:buNone/>
            </a:pPr>
            <a:endParaRPr lang="en-US" sz="51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2046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assignment </a:t>
            </a:r>
            <a:r>
              <a:rPr lang="en-US" smtClean="0"/>
              <a:t>iI: </a:t>
            </a:r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074" y="2348344"/>
            <a:ext cx="11430000" cy="43641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b="1" dirty="0"/>
              <a:t>Your conclusion is the EASIEST part of the essay.</a:t>
            </a:r>
          </a:p>
          <a:p>
            <a:pPr marL="0" indent="0" algn="ctr">
              <a:buNone/>
            </a:pPr>
            <a:r>
              <a:rPr lang="en-CA" sz="4400" b="1" dirty="0"/>
              <a:t>It should take you </a:t>
            </a:r>
            <a:r>
              <a:rPr lang="en-CA" sz="4400" b="1" u="sng" dirty="0"/>
              <a:t>less than a minute</a:t>
            </a:r>
            <a:r>
              <a:rPr lang="en-CA" sz="4400" b="1" dirty="0"/>
              <a:t>.</a:t>
            </a:r>
          </a:p>
          <a:p>
            <a:pPr marL="0" indent="0" algn="ctr">
              <a:buNone/>
            </a:pPr>
            <a:endParaRPr lang="en-CA" sz="4400" b="1" dirty="0"/>
          </a:p>
          <a:p>
            <a:pPr marL="0" indent="0" algn="ctr">
              <a:buNone/>
            </a:pPr>
            <a:r>
              <a:rPr lang="en-CA" sz="4400" b="1" dirty="0"/>
              <a:t>“In conclusion, it is clear that </a:t>
            </a:r>
            <a:endParaRPr lang="en-CA" sz="4400" b="1" dirty="0" smtClean="0"/>
          </a:p>
          <a:p>
            <a:pPr marL="0" indent="0" algn="ctr">
              <a:buNone/>
            </a:pPr>
            <a:r>
              <a:rPr lang="en-CA" sz="4400" b="1" dirty="0" smtClean="0"/>
              <a:t>[</a:t>
            </a:r>
            <a:r>
              <a:rPr lang="en-CA" sz="4400" b="1" dirty="0">
                <a:solidFill>
                  <a:srgbClr val="00B0F0"/>
                </a:solidFill>
              </a:rPr>
              <a:t>thesis paragraph</a:t>
            </a:r>
            <a:r>
              <a:rPr lang="en-CA" sz="4400" b="1" dirty="0"/>
              <a:t>]”</a:t>
            </a:r>
            <a:endParaRPr lang="en-US" sz="4400" dirty="0"/>
          </a:p>
          <a:p>
            <a:pPr marL="0" indent="0">
              <a:buNone/>
            </a:pPr>
            <a:endParaRPr lang="en-US" sz="5100" b="1" dirty="0">
              <a:solidFill>
                <a:srgbClr val="CC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61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essays: Voice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1885950"/>
            <a:ext cx="10291571" cy="470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/>
              <a:t>Social -1 essays are written in a FORMAL VOICE. </a:t>
            </a:r>
          </a:p>
          <a:p>
            <a:pPr marL="0" indent="0">
              <a:buNone/>
            </a:pPr>
            <a:r>
              <a:rPr lang="en-CA" sz="4400" b="1" dirty="0" smtClean="0">
                <a:solidFill>
                  <a:srgbClr val="FF0000"/>
                </a:solidFill>
              </a:rPr>
              <a:t>Why? </a:t>
            </a:r>
          </a:p>
          <a:p>
            <a:pPr marL="0" indent="0">
              <a:buNone/>
            </a:pPr>
            <a:r>
              <a:rPr lang="en-CA" sz="2400" b="1" dirty="0" smtClean="0"/>
              <a:t>You are trying to argue your position and intelligently analyze sources… so your writing needs to reflect these goals. Which of the following sentences would you take more seriously:</a:t>
            </a:r>
          </a:p>
          <a:p>
            <a:pPr marL="0" indent="0">
              <a:buNone/>
            </a:pPr>
            <a:endParaRPr lang="en-CA" sz="2400" b="1" dirty="0"/>
          </a:p>
          <a:p>
            <a:pPr marL="457200" indent="-457200">
              <a:buAutoNum type="arabicParenBoth"/>
            </a:pPr>
            <a:r>
              <a:rPr lang="en-CA" sz="2400" b="1" dirty="0" smtClean="0"/>
              <a:t>Globalization must be fully embraced as it offers numerous benefits to society; such as increased opportunities for trade and cultural sharing. </a:t>
            </a:r>
          </a:p>
          <a:p>
            <a:pPr marL="457200" indent="-457200">
              <a:buAutoNum type="arabicParenBoth"/>
            </a:pPr>
            <a:r>
              <a:rPr lang="en-CA" sz="2400" b="1" dirty="0" smtClean="0"/>
              <a:t>Globalization is awesome!!!  It’s the best because it helps us make money and learn about each other.  </a:t>
            </a:r>
            <a:r>
              <a:rPr lang="en-CA" sz="2400" b="1" dirty="0" smtClean="0">
                <a:sym typeface="Wingdings" panose="05000000000000000000" pitchFamily="2" charset="2"/>
              </a:rPr>
              <a:t></a:t>
            </a:r>
            <a:r>
              <a:rPr lang="en-CA" sz="2400" b="1" dirty="0" smtClean="0"/>
              <a:t> 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37110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essays: Voice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1885950"/>
            <a:ext cx="10291571" cy="470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/>
              <a:t>Tips for writing in formal voice: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/>
              <a:t>Remove first and second person references (I, we, you them)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/>
              <a:t>Remove slang or offensive phrases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/>
              <a:t>Remove “texting” or familiar tone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/>
              <a:t>Remove imprecise or over-generalized vocabulary (stuff, a lot, thing, very, something, everything, always, never, you know, whatever)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b="1" dirty="0" smtClean="0"/>
              <a:t>Remove emotional responses to content. Find specific evidence that backs up your opinions. </a:t>
            </a:r>
          </a:p>
        </p:txBody>
      </p:sp>
    </p:spTree>
    <p:extLst>
      <p:ext uri="{BB962C8B-B14F-4D97-AF65-F5344CB8AC3E}">
        <p14:creationId xmlns:p14="http://schemas.microsoft.com/office/powerpoint/2010/main" val="287744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essays: Voice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1885950"/>
            <a:ext cx="10291571" cy="47053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400" b="1" dirty="0" smtClean="0"/>
              <a:t>Exercise: Transform the following passages from </a:t>
            </a:r>
            <a:r>
              <a:rPr lang="en-CA" sz="2400" b="1" dirty="0" smtClean="0">
                <a:solidFill>
                  <a:srgbClr val="FF0000"/>
                </a:solidFill>
              </a:rPr>
              <a:t>informal </a:t>
            </a:r>
            <a:r>
              <a:rPr lang="en-CA" sz="2400" b="1" dirty="0" smtClean="0"/>
              <a:t>to </a:t>
            </a:r>
            <a:r>
              <a:rPr lang="en-CA" sz="2400" b="1" dirty="0" smtClean="0">
                <a:solidFill>
                  <a:srgbClr val="00B050"/>
                </a:solidFill>
              </a:rPr>
              <a:t>formal </a:t>
            </a:r>
            <a:r>
              <a:rPr lang="en-CA" sz="2400" b="1" dirty="0" smtClean="0"/>
              <a:t>writing</a:t>
            </a:r>
          </a:p>
          <a:p>
            <a:pPr marL="0" indent="0">
              <a:buNone/>
            </a:pPr>
            <a:endParaRPr lang="en-CA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You </a:t>
            </a:r>
            <a:r>
              <a:rPr lang="en-CA" sz="2400" dirty="0"/>
              <a:t>should go out with the kids and have an awesome time at the bash</a:t>
            </a:r>
            <a:r>
              <a:rPr lang="en-CA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We </a:t>
            </a:r>
            <a:r>
              <a:rPr lang="en-CA" sz="2400" dirty="0"/>
              <a:t>couldn’t access the library since the librarian wasn’t in</a:t>
            </a:r>
            <a:r>
              <a:rPr lang="en-CA" sz="24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400" dirty="0" smtClean="0"/>
              <a:t>It </a:t>
            </a:r>
            <a:r>
              <a:rPr lang="en-CA" sz="2400" dirty="0" smtClean="0"/>
              <a:t>was like, five bucks, so I was like, “okay.”</a:t>
            </a:r>
          </a:p>
          <a:p>
            <a:pPr marL="0" indent="0">
              <a:buNone/>
            </a:pPr>
            <a:endParaRPr lang="en-CA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3953293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Essay Writing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Writing Assignment II: </a:t>
            </a:r>
          </a:p>
          <a:p>
            <a:r>
              <a:rPr lang="en-US" sz="2400" b="1" dirty="0" smtClean="0"/>
              <a:t>The Persuasive Essay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5513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Social essays: Types</a:t>
            </a:r>
            <a:endParaRPr lang="en-CA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4177145"/>
            <a:ext cx="10629901" cy="241415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30" y="2286000"/>
            <a:ext cx="10291571" cy="4305300"/>
          </a:xfrm>
        </p:spPr>
        <p:txBody>
          <a:bodyPr>
            <a:normAutofit fontScale="92500"/>
          </a:bodyPr>
          <a:lstStyle/>
          <a:p>
            <a:pPr marL="514350" indent="-514350">
              <a:buAutoNum type="arabicPeriod"/>
            </a:pPr>
            <a:r>
              <a:rPr lang="en-CA" sz="2800" b="1" dirty="0" smtClean="0"/>
              <a:t>Analysis Essay (Writing Assignment I)</a:t>
            </a:r>
          </a:p>
          <a:p>
            <a:pPr marL="1257300" lvl="1" indent="-533400"/>
            <a:r>
              <a:rPr lang="en-CA" sz="2400" dirty="0" smtClean="0"/>
              <a:t>You are given three sources (pictures, quotes, cartoons, etc.) and are asked to analyze them, and asked what relationships link the sources together</a:t>
            </a:r>
          </a:p>
          <a:p>
            <a:pPr marL="1257300" lvl="1" indent="-533400"/>
            <a:r>
              <a:rPr lang="en-CA" sz="2400" b="1" dirty="0" smtClean="0"/>
              <a:t>70 </a:t>
            </a:r>
            <a:r>
              <a:rPr lang="en-CA" sz="2400" b="1" dirty="0" err="1" smtClean="0"/>
              <a:t>mins</a:t>
            </a:r>
            <a:r>
              <a:rPr lang="en-CA" sz="2400" b="1" dirty="0" smtClean="0"/>
              <a:t> to write</a:t>
            </a:r>
          </a:p>
          <a:p>
            <a:pPr marL="1257300" lvl="1" indent="-533400"/>
            <a:r>
              <a:rPr lang="en-CA" sz="2400" b="1" dirty="0" smtClean="0"/>
              <a:t>Out of 20 marks</a:t>
            </a:r>
          </a:p>
          <a:p>
            <a:pPr marL="514350" indent="-514350">
              <a:buAutoNum type="arabicPeriod"/>
            </a:pPr>
            <a:r>
              <a:rPr lang="en-CA" sz="2800" b="1" dirty="0" smtClean="0"/>
              <a:t>Persuasive Essay (Writing Assignment II)</a:t>
            </a:r>
          </a:p>
          <a:p>
            <a:pPr marL="1257300" lvl="1" indent="-533400"/>
            <a:r>
              <a:rPr lang="en-CA" sz="2400" dirty="0"/>
              <a:t>You are given </a:t>
            </a:r>
            <a:r>
              <a:rPr lang="en-CA" sz="2400" dirty="0" smtClean="0"/>
              <a:t>a quote and are asked, “To what extent should the ideological perspective(s) in the source be embraced?” This is basically asking you what your opinion is on the quote. </a:t>
            </a:r>
          </a:p>
          <a:p>
            <a:pPr marL="1257300" lvl="1" indent="-533400"/>
            <a:r>
              <a:rPr lang="en-CA" sz="2400" b="1" dirty="0" smtClean="0"/>
              <a:t>100 </a:t>
            </a:r>
            <a:r>
              <a:rPr lang="en-CA" sz="2400" b="1" dirty="0" err="1"/>
              <a:t>mins</a:t>
            </a:r>
            <a:r>
              <a:rPr lang="en-CA" sz="2400" b="1" dirty="0"/>
              <a:t> to </a:t>
            </a:r>
            <a:r>
              <a:rPr lang="en-CA" sz="2400" b="1" dirty="0" smtClean="0"/>
              <a:t>write</a:t>
            </a:r>
          </a:p>
          <a:p>
            <a:pPr marL="1257300" lvl="1" indent="-533400"/>
            <a:r>
              <a:rPr lang="en-CA" sz="2400" b="1" dirty="0" smtClean="0"/>
              <a:t>Out of 30 marks</a:t>
            </a:r>
            <a:endParaRPr lang="en-CA" sz="2400" b="1" dirty="0"/>
          </a:p>
        </p:txBody>
      </p:sp>
    </p:spTree>
    <p:extLst>
      <p:ext uri="{BB962C8B-B14F-4D97-AF65-F5344CB8AC3E}">
        <p14:creationId xmlns:p14="http://schemas.microsoft.com/office/powerpoint/2010/main" val="30041817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Writing Assignment II: Persuasion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286000"/>
            <a:ext cx="5910071" cy="4023360"/>
          </a:xfrm>
        </p:spPr>
        <p:txBody>
          <a:bodyPr>
            <a:normAutofit lnSpcReduction="10000"/>
          </a:bodyPr>
          <a:lstStyle/>
          <a:p>
            <a:pPr algn="just"/>
            <a:r>
              <a:rPr lang="en-CA" sz="3600" b="1" dirty="0" smtClean="0"/>
              <a:t>Persuade: </a:t>
            </a:r>
            <a:r>
              <a:rPr lang="en-US" sz="3600" dirty="0" smtClean="0"/>
              <a:t>To </a:t>
            </a:r>
            <a:r>
              <a:rPr lang="en-US" sz="3600" dirty="0"/>
              <a:t>cause </a:t>
            </a:r>
            <a:r>
              <a:rPr lang="en-US" sz="3600" dirty="0" smtClean="0"/>
              <a:t>someone </a:t>
            </a:r>
            <a:r>
              <a:rPr lang="en-US" sz="3600" dirty="0"/>
              <a:t>to do </a:t>
            </a:r>
            <a:r>
              <a:rPr lang="en-US" sz="3600" dirty="0" smtClean="0"/>
              <a:t>something</a:t>
            </a:r>
            <a:endParaRPr lang="en-CA" sz="3600" b="1" dirty="0"/>
          </a:p>
          <a:p>
            <a:pPr algn="just"/>
            <a:r>
              <a:rPr lang="en-CA" sz="3600" b="1" dirty="0" smtClean="0"/>
              <a:t>Defend: </a:t>
            </a:r>
            <a:r>
              <a:rPr lang="en-US" sz="3600" dirty="0" smtClean="0"/>
              <a:t>To </a:t>
            </a:r>
            <a:r>
              <a:rPr lang="en-US" sz="3600" dirty="0"/>
              <a:t>support </a:t>
            </a:r>
            <a:r>
              <a:rPr lang="en-US" sz="3600" dirty="0" smtClean="0"/>
              <a:t>an argument in </a:t>
            </a:r>
            <a:r>
              <a:rPr lang="en-US" sz="3600" dirty="0"/>
              <a:t>the face of criticism; </a:t>
            </a:r>
            <a:r>
              <a:rPr lang="en-US" sz="3600" dirty="0" smtClean="0"/>
              <a:t>to prove </a:t>
            </a:r>
            <a:r>
              <a:rPr lang="en-US" sz="3600" dirty="0"/>
              <a:t>the validity </a:t>
            </a:r>
            <a:r>
              <a:rPr lang="en-US" sz="3600" dirty="0" smtClean="0"/>
              <a:t>of an argument </a:t>
            </a:r>
            <a:r>
              <a:rPr lang="en-US" sz="3600" dirty="0"/>
              <a:t>by answering </a:t>
            </a:r>
            <a:r>
              <a:rPr lang="en-US" sz="3600" dirty="0" smtClean="0"/>
              <a:t>questions </a:t>
            </a:r>
            <a:r>
              <a:rPr lang="en-US" sz="3600" dirty="0"/>
              <a:t>put by a committee of </a:t>
            </a:r>
            <a:r>
              <a:rPr lang="en-US" sz="3600" dirty="0" smtClean="0"/>
              <a:t>specialists</a:t>
            </a:r>
            <a:endParaRPr lang="en-CA" dirty="0"/>
          </a:p>
          <a:p>
            <a:endParaRPr lang="en-CA" dirty="0"/>
          </a:p>
        </p:txBody>
      </p:sp>
      <p:pic>
        <p:nvPicPr>
          <p:cNvPr id="2050" name="Picture 2" descr="http://janeconstant.tripod.com/speaker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8326" y="2771514"/>
            <a:ext cx="4336473" cy="3252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7263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1198</TotalTime>
  <Words>2287</Words>
  <Application>Microsoft Office PowerPoint</Application>
  <PresentationFormat>Custom</PresentationFormat>
  <Paragraphs>278</Paragraphs>
  <Slides>38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Integral</vt:lpstr>
      <vt:lpstr>Essay Writing</vt:lpstr>
      <vt:lpstr>Social essays</vt:lpstr>
      <vt:lpstr>Social essays: Types</vt:lpstr>
      <vt:lpstr>Social essays: Voice</vt:lpstr>
      <vt:lpstr>Social essays: Voice</vt:lpstr>
      <vt:lpstr>Social essays: Voice</vt:lpstr>
      <vt:lpstr>Essay Writing</vt:lpstr>
      <vt:lpstr>Social essays: Types</vt:lpstr>
      <vt:lpstr>Writing Assignment II: Persuasion</vt:lpstr>
      <vt:lpstr>PowerPoint Presentation</vt:lpstr>
      <vt:lpstr>Writing Assignment II: Overview</vt:lpstr>
      <vt:lpstr>Writing Assignment II: Overview</vt:lpstr>
      <vt:lpstr>Writing Assignment II: Overview</vt:lpstr>
      <vt:lpstr>Writing assignment iI: Steps </vt:lpstr>
      <vt:lpstr>Writing assignment iI: your opinion</vt:lpstr>
      <vt:lpstr>PowerPoint Presentation</vt:lpstr>
      <vt:lpstr>PowerPoint Presentation</vt:lpstr>
      <vt:lpstr>PowerPoint Presentation</vt:lpstr>
      <vt:lpstr>Writing assignment iI: How to respond</vt:lpstr>
      <vt:lpstr>Writing assignment iI: How to respond</vt:lpstr>
      <vt:lpstr>PowerPoint Presentation</vt:lpstr>
      <vt:lpstr>writing assignment iI: the formula</vt:lpstr>
      <vt:lpstr>Writing assignment iI: the introduction</vt:lpstr>
      <vt:lpstr>Writing assignment Ii: the introduction</vt:lpstr>
      <vt:lpstr>Writing assignment Ii: the introduction</vt:lpstr>
      <vt:lpstr>Writing assignment iI: the introduction</vt:lpstr>
      <vt:lpstr>Writing assignment iI: the introduction</vt:lpstr>
      <vt:lpstr>Writing assignment iI: the introduction</vt:lpstr>
      <vt:lpstr>Writing assignment Ii: the introduction</vt:lpstr>
      <vt:lpstr>PowerPoint Presentation</vt:lpstr>
      <vt:lpstr>Writing assignment iI: the introduction</vt:lpstr>
      <vt:lpstr>Writing assignment iI: Body paragraphs</vt:lpstr>
      <vt:lpstr>Writing assignment Ii: Body paragraphs</vt:lpstr>
      <vt:lpstr>Writing assignment iI: Body paragraphs</vt:lpstr>
      <vt:lpstr>Writing assignment iI: Body paragraphs</vt:lpstr>
      <vt:lpstr>Writing assignment iI: Body paragraphs</vt:lpstr>
      <vt:lpstr>Writing assignment iI: Body paragraphs</vt:lpstr>
      <vt:lpstr>Writing assignment iI: 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research</dc:title>
  <dc:creator>ACER</dc:creator>
  <cp:lastModifiedBy>Jessica</cp:lastModifiedBy>
  <cp:revision>136</cp:revision>
  <dcterms:created xsi:type="dcterms:W3CDTF">2014-09-24T20:01:35Z</dcterms:created>
  <dcterms:modified xsi:type="dcterms:W3CDTF">2014-10-29T03:17:35Z</dcterms:modified>
</cp:coreProperties>
</file>